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301" r:id="rId2"/>
    <p:sldId id="305" r:id="rId3"/>
    <p:sldId id="271" r:id="rId4"/>
    <p:sldId id="307" r:id="rId5"/>
    <p:sldId id="309" r:id="rId6"/>
    <p:sldId id="308" r:id="rId7"/>
    <p:sldId id="310" r:id="rId8"/>
    <p:sldId id="311" r:id="rId9"/>
    <p:sldId id="312" r:id="rId10"/>
    <p:sldId id="313" r:id="rId11"/>
    <p:sldId id="314" r:id="rId12"/>
    <p:sldId id="315" r:id="rId13"/>
    <p:sldId id="316" r:id="rId14"/>
    <p:sldId id="317" r:id="rId15"/>
    <p:sldId id="318" r:id="rId16"/>
    <p:sldId id="319" r:id="rId17"/>
    <p:sldId id="321" r:id="rId18"/>
    <p:sldId id="320" r:id="rId19"/>
    <p:sldId id="323" r:id="rId20"/>
    <p:sldId id="328" r:id="rId21"/>
    <p:sldId id="322" r:id="rId22"/>
    <p:sldId id="324" r:id="rId23"/>
    <p:sldId id="325" r:id="rId24"/>
    <p:sldId id="326" r:id="rId25"/>
    <p:sldId id="327" r:id="rId26"/>
    <p:sldId id="273"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F8A"/>
    <a:srgbClr val="3F576F"/>
    <a:srgbClr val="335899"/>
    <a:srgbClr val="3F6AB7"/>
    <a:srgbClr val="7991CE"/>
    <a:srgbClr val="B3BEDF"/>
    <a:srgbClr val="0171C5"/>
    <a:srgbClr val="7E3A66"/>
    <a:srgbClr val="7E6CC3"/>
    <a:srgbClr val="6857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56" autoAdjust="0"/>
    <p:restoredTop sz="94662"/>
  </p:normalViewPr>
  <p:slideViewPr>
    <p:cSldViewPr snapToGrid="0" showGuides="1">
      <p:cViewPr varScale="1">
        <p:scale>
          <a:sx n="153" d="100"/>
          <a:sy n="153" d="100"/>
        </p:scale>
        <p:origin x="1064" y="176"/>
      </p:cViewPr>
      <p:guideLst>
        <p:guide orient="horz" pos="2137"/>
        <p:guide pos="3817"/>
      </p:guideLst>
    </p:cSldViewPr>
  </p:slideViewPr>
  <p:notesTextViewPr>
    <p:cViewPr>
      <p:scale>
        <a:sx n="1" d="1"/>
        <a:sy n="1" d="1"/>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73E774-0824-174D-9CDD-1E448425E678}" type="datetimeFigureOut">
              <a:rPr kumimoji="1" lang="zh-CN" altLang="en-US" smtClean="0"/>
              <a:t>2018/10/15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7790F6-E38D-664C-B2F3-4741759E49BC}" type="slidenum">
              <a:rPr kumimoji="1" lang="zh-CN" altLang="en-US" smtClean="0"/>
              <a:t>‹#›</a:t>
            </a:fld>
            <a:endParaRPr kumimoji="1" lang="zh-CN" altLang="en-US"/>
          </a:p>
        </p:txBody>
      </p:sp>
    </p:spTree>
    <p:extLst>
      <p:ext uri="{BB962C8B-B14F-4D97-AF65-F5344CB8AC3E}">
        <p14:creationId xmlns:p14="http://schemas.microsoft.com/office/powerpoint/2010/main" val="2452272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67790F6-E38D-664C-B2F3-4741759E49BC}" type="slidenum">
              <a:rPr kumimoji="1" lang="zh-CN" altLang="en-US" smtClean="0"/>
              <a:t>3</a:t>
            </a:fld>
            <a:endParaRPr kumimoji="1" lang="zh-CN" altLang="en-US"/>
          </a:p>
        </p:txBody>
      </p:sp>
    </p:spTree>
    <p:extLst>
      <p:ext uri="{BB962C8B-B14F-4D97-AF65-F5344CB8AC3E}">
        <p14:creationId xmlns:p14="http://schemas.microsoft.com/office/powerpoint/2010/main" val="882014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kern="1200" dirty="0">
                <a:solidFill>
                  <a:schemeClr val="tx1"/>
                </a:solidFill>
                <a:effectLst/>
                <a:latin typeface="+mn-lt"/>
                <a:ea typeface="+mn-ea"/>
                <a:cs typeface="+mn-cs"/>
              </a:rPr>
              <a:t>Earth Move</a:t>
            </a:r>
            <a:r>
              <a:rPr lang="zh-CN" altLang="en-US" sz="1200" b="0" i="0" kern="1200" dirty="0">
                <a:solidFill>
                  <a:schemeClr val="tx1"/>
                </a:solidFill>
                <a:effectLst/>
                <a:latin typeface="+mn-lt"/>
                <a:ea typeface="+mn-ea"/>
                <a:cs typeface="+mn-cs"/>
              </a:rPr>
              <a:t>翻译过来是搬土，指把</a:t>
            </a:r>
            <a:r>
              <a:rPr lang="en"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位置的</a:t>
            </a:r>
            <a:r>
              <a:rPr lang="en"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个坑的土，用最小的代价搬到</a:t>
            </a:r>
            <a:r>
              <a:rPr lang="en" altLang="zh-CN" sz="1200" b="0" i="0" kern="1200" dirty="0">
                <a:solidFill>
                  <a:schemeClr val="tx1"/>
                </a:solidFill>
                <a:effectLst/>
                <a:latin typeface="+mn-lt"/>
                <a:ea typeface="+mn-ea"/>
                <a:cs typeface="+mn-cs"/>
              </a:rPr>
              <a:t>Q</a:t>
            </a:r>
            <a:r>
              <a:rPr lang="zh-CN" altLang="en-US" sz="1200" b="0" i="0" kern="1200" dirty="0">
                <a:solidFill>
                  <a:schemeClr val="tx1"/>
                </a:solidFill>
                <a:effectLst/>
                <a:latin typeface="+mn-lt"/>
                <a:ea typeface="+mn-ea"/>
                <a:cs typeface="+mn-cs"/>
              </a:rPr>
              <a:t>位置的</a:t>
            </a:r>
            <a:r>
              <a:rPr lang="en"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个坑中，</a:t>
            </a:r>
            <a:r>
              <a:rPr lang="en" altLang="zh-CN" sz="1200" b="0" i="0" kern="1200" dirty="0" err="1">
                <a:solidFill>
                  <a:schemeClr val="tx1"/>
                </a:solidFill>
                <a:effectLst/>
                <a:latin typeface="+mn-lt"/>
                <a:ea typeface="+mn-ea"/>
                <a:cs typeface="+mn-cs"/>
              </a:rPr>
              <a:t>d</a:t>
            </a:r>
            <a:r>
              <a:rPr lang="en" altLang="zh-CN" sz="1200" b="0" i="0" kern="1200" baseline="-25000" dirty="0" err="1">
                <a:solidFill>
                  <a:schemeClr val="tx1"/>
                </a:solidFill>
                <a:effectLst/>
                <a:latin typeface="+mn-lt"/>
                <a:ea typeface="+mn-ea"/>
                <a:cs typeface="+mn-cs"/>
              </a:rPr>
              <a:t>ij</a:t>
            </a:r>
            <a:r>
              <a:rPr lang="zh-CN" altLang="en-US" sz="1200" b="0" i="0" kern="1200" dirty="0">
                <a:solidFill>
                  <a:schemeClr val="tx1"/>
                </a:solidFill>
                <a:effectLst/>
                <a:latin typeface="+mn-lt"/>
                <a:ea typeface="+mn-ea"/>
                <a:cs typeface="+mn-cs"/>
              </a:rPr>
              <a:t>是</a:t>
            </a:r>
            <a:r>
              <a:rPr lang="en" altLang="zh-CN" sz="1200" b="0" i="0" kern="1200" dirty="0">
                <a:solidFill>
                  <a:schemeClr val="tx1"/>
                </a:solidFill>
                <a:effectLst/>
                <a:latin typeface="+mn-lt"/>
                <a:ea typeface="+mn-ea"/>
                <a:cs typeface="+mn-cs"/>
              </a:rPr>
              <a:t>pi</a:t>
            </a:r>
            <a:r>
              <a:rPr lang="zh-CN" altLang="en-US" sz="1200" b="0" i="0" kern="1200" dirty="0">
                <a:solidFill>
                  <a:schemeClr val="tx1"/>
                </a:solidFill>
                <a:effectLst/>
                <a:latin typeface="+mn-lt"/>
                <a:ea typeface="+mn-ea"/>
                <a:cs typeface="+mn-cs"/>
              </a:rPr>
              <a:t>到</a:t>
            </a:r>
            <a:r>
              <a:rPr lang="en" altLang="zh-CN" sz="1200" b="0" i="0" kern="1200" dirty="0" err="1">
                <a:solidFill>
                  <a:schemeClr val="tx1"/>
                </a:solidFill>
                <a:effectLst/>
                <a:latin typeface="+mn-lt"/>
                <a:ea typeface="+mn-ea"/>
                <a:cs typeface="+mn-cs"/>
              </a:rPr>
              <a:t>qj</a:t>
            </a:r>
            <a:r>
              <a:rPr lang="zh-CN" altLang="en-US" sz="1200" b="0" i="0" kern="1200" dirty="0">
                <a:solidFill>
                  <a:schemeClr val="tx1"/>
                </a:solidFill>
                <a:effectLst/>
                <a:latin typeface="+mn-lt"/>
                <a:ea typeface="+mn-ea"/>
                <a:cs typeface="+mn-cs"/>
              </a:rPr>
              <a:t>两个坑的距离</a:t>
            </a:r>
            <a:r>
              <a:rPr lang="zh-CN" altLang="en-US" sz="1200" b="0" i="0" kern="1200" baseline="-25000" dirty="0">
                <a:solidFill>
                  <a:schemeClr val="tx1"/>
                </a:solidFill>
                <a:effectLst/>
                <a:latin typeface="+mn-lt"/>
                <a:ea typeface="+mn-ea"/>
                <a:cs typeface="+mn-cs"/>
              </a:rPr>
              <a:t>，</a:t>
            </a:r>
            <a:r>
              <a:rPr lang="en" altLang="zh-CN" sz="1200" b="0" i="0" kern="1200" dirty="0" err="1">
                <a:solidFill>
                  <a:schemeClr val="tx1"/>
                </a:solidFill>
                <a:effectLst/>
                <a:latin typeface="+mn-lt"/>
                <a:ea typeface="+mn-ea"/>
                <a:cs typeface="+mn-cs"/>
              </a:rPr>
              <a:t>f</a:t>
            </a:r>
            <a:r>
              <a:rPr lang="en" altLang="zh-CN" sz="1200" b="0" i="0" kern="1200" baseline="-25000" dirty="0" err="1">
                <a:solidFill>
                  <a:schemeClr val="tx1"/>
                </a:solidFill>
                <a:effectLst/>
                <a:latin typeface="+mn-lt"/>
                <a:ea typeface="+mn-ea"/>
                <a:cs typeface="+mn-cs"/>
              </a:rPr>
              <a:t>ij</a:t>
            </a:r>
            <a:r>
              <a:rPr lang="zh-CN" altLang="en-US" sz="1200" b="0" i="0" kern="1200" dirty="0">
                <a:solidFill>
                  <a:schemeClr val="tx1"/>
                </a:solidFill>
                <a:effectLst/>
                <a:latin typeface="+mn-lt"/>
                <a:ea typeface="+mn-ea"/>
                <a:cs typeface="+mn-cs"/>
              </a:rPr>
              <a:t>是从</a:t>
            </a:r>
            <a:r>
              <a:rPr lang="en" altLang="zh-CN" sz="1200" b="0" i="0" kern="1200" dirty="0">
                <a:solidFill>
                  <a:schemeClr val="tx1"/>
                </a:solidFill>
                <a:effectLst/>
                <a:latin typeface="+mn-lt"/>
                <a:ea typeface="+mn-ea"/>
                <a:cs typeface="+mn-cs"/>
              </a:rPr>
              <a:t>pi</a:t>
            </a:r>
            <a:r>
              <a:rPr lang="zh-CN" altLang="en-US" sz="1200" b="0" i="0" kern="1200" dirty="0">
                <a:solidFill>
                  <a:schemeClr val="tx1"/>
                </a:solidFill>
                <a:effectLst/>
                <a:latin typeface="+mn-lt"/>
                <a:ea typeface="+mn-ea"/>
                <a:cs typeface="+mn-cs"/>
              </a:rPr>
              <a:t>搬到</a:t>
            </a:r>
            <a:r>
              <a:rPr lang="en" altLang="zh-CN" sz="1200" b="0" i="0" kern="1200" dirty="0" err="1">
                <a:solidFill>
                  <a:schemeClr val="tx1"/>
                </a:solidFill>
                <a:effectLst/>
                <a:latin typeface="+mn-lt"/>
                <a:ea typeface="+mn-ea"/>
                <a:cs typeface="+mn-cs"/>
              </a:rPr>
              <a:t>qj</a:t>
            </a:r>
            <a:r>
              <a:rPr lang="zh-CN" altLang="en-US" sz="1200" b="0" i="0" kern="1200" dirty="0">
                <a:solidFill>
                  <a:schemeClr val="tx1"/>
                </a:solidFill>
                <a:effectLst/>
                <a:latin typeface="+mn-lt"/>
                <a:ea typeface="+mn-ea"/>
                <a:cs typeface="+mn-cs"/>
              </a:rPr>
              <a:t>的土量，则</a:t>
            </a:r>
            <a:r>
              <a:rPr lang="en" altLang="zh-CN" sz="1200" b="0" i="0" kern="1200" dirty="0">
                <a:solidFill>
                  <a:schemeClr val="tx1"/>
                </a:solidFill>
                <a:effectLst/>
                <a:latin typeface="+mn-lt"/>
                <a:ea typeface="+mn-ea"/>
                <a:cs typeface="+mn-cs"/>
              </a:rPr>
              <a:t>WORK</a:t>
            </a:r>
            <a:r>
              <a:rPr lang="zh-CN" altLang="en-US" sz="1200" b="0" i="0" kern="1200" dirty="0">
                <a:solidFill>
                  <a:schemeClr val="tx1"/>
                </a:solidFill>
                <a:effectLst/>
                <a:latin typeface="+mn-lt"/>
                <a:ea typeface="+mn-ea"/>
                <a:cs typeface="+mn-cs"/>
              </a:rPr>
              <a:t>工作量就是要最小化的目标。线性规划求解出</a:t>
            </a:r>
            <a:r>
              <a:rPr lang="en" altLang="zh-CN" sz="1200" b="0" i="0" kern="1200" dirty="0" err="1">
                <a:solidFill>
                  <a:schemeClr val="tx1"/>
                </a:solidFill>
                <a:effectLst/>
                <a:latin typeface="+mn-lt"/>
                <a:ea typeface="+mn-ea"/>
                <a:cs typeface="+mn-cs"/>
              </a:rPr>
              <a:t>f</a:t>
            </a:r>
            <a:r>
              <a:rPr lang="en" altLang="zh-CN" sz="1200" b="0" i="0" kern="1200" baseline="-25000" dirty="0" err="1">
                <a:solidFill>
                  <a:schemeClr val="tx1"/>
                </a:solidFill>
                <a:effectLst/>
                <a:latin typeface="+mn-lt"/>
                <a:ea typeface="+mn-ea"/>
                <a:cs typeface="+mn-cs"/>
              </a:rPr>
              <a:t>ij</a:t>
            </a:r>
            <a:r>
              <a:rPr lang="zh-CN" altLang="en-US" sz="1200" b="0" i="0" kern="1200" dirty="0">
                <a:solidFill>
                  <a:schemeClr val="tx1"/>
                </a:solidFill>
                <a:effectLst/>
                <a:latin typeface="+mn-lt"/>
                <a:ea typeface="+mn-ea"/>
                <a:cs typeface="+mn-cs"/>
              </a:rPr>
              <a:t>后，再用</a:t>
            </a:r>
            <a:r>
              <a:rPr lang="en" altLang="zh-CN" sz="1200" b="0" i="0" kern="1200" dirty="0" err="1">
                <a:solidFill>
                  <a:schemeClr val="tx1"/>
                </a:solidFill>
                <a:effectLst/>
                <a:latin typeface="+mn-lt"/>
                <a:ea typeface="+mn-ea"/>
                <a:cs typeface="+mn-cs"/>
              </a:rPr>
              <a:t>f</a:t>
            </a:r>
            <a:r>
              <a:rPr lang="en" altLang="zh-CN" sz="1200" b="0" i="0" kern="1200" baseline="-25000" dirty="0" err="1">
                <a:solidFill>
                  <a:schemeClr val="tx1"/>
                </a:solidFill>
                <a:effectLst/>
                <a:latin typeface="+mn-lt"/>
                <a:ea typeface="+mn-ea"/>
                <a:cs typeface="+mn-cs"/>
              </a:rPr>
              <a:t>ij</a:t>
            </a:r>
            <a:r>
              <a:rPr lang="zh-CN" altLang="en-US" sz="1200" b="0" i="0" kern="1200" dirty="0">
                <a:solidFill>
                  <a:schemeClr val="tx1"/>
                </a:solidFill>
                <a:effectLst/>
                <a:latin typeface="+mn-lt"/>
                <a:ea typeface="+mn-ea"/>
                <a:cs typeface="+mn-cs"/>
              </a:rPr>
              <a:t>对</a:t>
            </a:r>
            <a:r>
              <a:rPr lang="en" altLang="zh-CN" sz="1200" b="0" i="0" kern="1200" dirty="0">
                <a:solidFill>
                  <a:schemeClr val="tx1"/>
                </a:solidFill>
                <a:effectLst/>
                <a:latin typeface="+mn-lt"/>
                <a:ea typeface="+mn-ea"/>
                <a:cs typeface="+mn-cs"/>
              </a:rPr>
              <a:t>WORK</a:t>
            </a:r>
            <a:r>
              <a:rPr lang="zh-CN" altLang="en-US" sz="1200" b="0" i="0" kern="1200" dirty="0">
                <a:solidFill>
                  <a:schemeClr val="tx1"/>
                </a:solidFill>
                <a:effectLst/>
                <a:latin typeface="+mn-lt"/>
                <a:ea typeface="+mn-ea"/>
                <a:cs typeface="+mn-cs"/>
              </a:rPr>
              <a:t>作个归一化，就得到了</a:t>
            </a:r>
            <a:r>
              <a:rPr lang="en" altLang="zh-CN" sz="1200" b="0" i="0" kern="1200" dirty="0">
                <a:solidFill>
                  <a:schemeClr val="tx1"/>
                </a:solidFill>
                <a:effectLst/>
                <a:latin typeface="+mn-lt"/>
                <a:ea typeface="+mn-ea"/>
                <a:cs typeface="+mn-cs"/>
              </a:rPr>
              <a:t>EMD</a:t>
            </a:r>
            <a:r>
              <a:rPr lang="zh-CN" altLang="en" sz="1200" b="0" i="0"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5"/>
          </p:nvPr>
        </p:nvSpPr>
        <p:spPr/>
        <p:txBody>
          <a:bodyPr/>
          <a:lstStyle/>
          <a:p>
            <a:fld id="{C67790F6-E38D-664C-B2F3-4741759E49BC}" type="slidenum">
              <a:rPr kumimoji="1" lang="zh-CN" altLang="en-US" smtClean="0"/>
              <a:t>20</a:t>
            </a:fld>
            <a:endParaRPr kumimoji="1" lang="zh-CN" altLang="en-US"/>
          </a:p>
        </p:txBody>
      </p:sp>
    </p:spTree>
    <p:extLst>
      <p:ext uri="{BB962C8B-B14F-4D97-AF65-F5344CB8AC3E}">
        <p14:creationId xmlns:p14="http://schemas.microsoft.com/office/powerpoint/2010/main" val="41832095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圆角矩形 6"/>
          <p:cNvSpPr/>
          <p:nvPr userDrawn="1"/>
        </p:nvSpPr>
        <p:spPr>
          <a:xfrm>
            <a:off x="2019869" y="5501898"/>
            <a:ext cx="10172131" cy="1284102"/>
          </a:xfrm>
          <a:prstGeom prst="roundRect">
            <a:avLst>
              <a:gd name="adj" fmla="val 0"/>
            </a:avLst>
          </a:prstGeom>
          <a:solidFill>
            <a:srgbClr val="004F8A">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userDrawn="1"/>
        </p:nvSpPr>
        <p:spPr>
          <a:xfrm>
            <a:off x="0" y="5501898"/>
            <a:ext cx="3048000" cy="1284102"/>
          </a:xfrm>
          <a:custGeom>
            <a:avLst/>
            <a:gdLst>
              <a:gd name="connsiteX0" fmla="*/ 0 w 3036468"/>
              <a:gd name="connsiteY0" fmla="*/ 0 h 1800000"/>
              <a:gd name="connsiteX1" fmla="*/ 3036468 w 3036468"/>
              <a:gd name="connsiteY1" fmla="*/ 0 h 1800000"/>
              <a:gd name="connsiteX2" fmla="*/ 2061536 w 3036468"/>
              <a:gd name="connsiteY2" fmla="*/ 1800000 h 1800000"/>
              <a:gd name="connsiteX3" fmla="*/ 0 w 3036468"/>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3036468" h="1800000">
                <a:moveTo>
                  <a:pt x="0" y="0"/>
                </a:moveTo>
                <a:lnTo>
                  <a:pt x="3036468" y="0"/>
                </a:lnTo>
                <a:lnTo>
                  <a:pt x="2061536" y="1800000"/>
                </a:lnTo>
                <a:lnTo>
                  <a:pt x="0" y="1800000"/>
                </a:lnTo>
                <a:close/>
              </a:path>
            </a:pathLst>
          </a:cu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429898"/>
            <a:ext cx="12192000" cy="72000"/>
          </a:xfrm>
          <a:prstGeom prst="rec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6786000"/>
            <a:ext cx="12192000" cy="72000"/>
          </a:xfrm>
          <a:prstGeom prst="rec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2743201" y="5970198"/>
            <a:ext cx="9448799" cy="522360"/>
          </a:xfrm>
        </p:spPr>
        <p:txBody>
          <a:bodyPr anchor="ctr"/>
          <a:lstStyle>
            <a:lvl1pPr algn="l">
              <a:defRPr sz="60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2018/10/15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362" y="5611454"/>
            <a:ext cx="1100407" cy="1103640"/>
          </a:xfrm>
          <a:prstGeom prst="rect">
            <a:avLst/>
          </a:prstGeom>
        </p:spPr>
      </p:pic>
    </p:spTree>
    <p:extLst>
      <p:ext uri="{BB962C8B-B14F-4D97-AF65-F5344CB8AC3E}">
        <p14:creationId xmlns:p14="http://schemas.microsoft.com/office/powerpoint/2010/main" val="123624713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 name="任意多边形 9"/>
          <p:cNvSpPr/>
          <p:nvPr userDrawn="1"/>
        </p:nvSpPr>
        <p:spPr>
          <a:xfrm>
            <a:off x="0" y="72000"/>
            <a:ext cx="1095825" cy="914400"/>
          </a:xfrm>
          <a:custGeom>
            <a:avLst/>
            <a:gdLst>
              <a:gd name="connsiteX0" fmla="*/ 0 w 1095825"/>
              <a:gd name="connsiteY0" fmla="*/ 0 h 914400"/>
              <a:gd name="connsiteX1" fmla="*/ 1095825 w 1095825"/>
              <a:gd name="connsiteY1" fmla="*/ 0 h 914400"/>
              <a:gd name="connsiteX2" fmla="*/ 608144 w 1095825"/>
              <a:gd name="connsiteY2" fmla="*/ 914400 h 914400"/>
              <a:gd name="connsiteX3" fmla="*/ 0 w 109582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095825" h="914400">
                <a:moveTo>
                  <a:pt x="0" y="0"/>
                </a:moveTo>
                <a:lnTo>
                  <a:pt x="1095825" y="0"/>
                </a:lnTo>
                <a:lnTo>
                  <a:pt x="608144" y="914400"/>
                </a:lnTo>
                <a:lnTo>
                  <a:pt x="0" y="914400"/>
                </a:lnTo>
                <a:close/>
              </a:path>
            </a:pathLst>
          </a:cu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095824" y="72000"/>
            <a:ext cx="10257975" cy="914400"/>
          </a:xfrm>
        </p:spPr>
        <p:txBody>
          <a:bodyPr/>
          <a:lstStyle>
            <a:lvl1pPr>
              <a:defRPr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2018/10/15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11" name="矩形 10"/>
          <p:cNvSpPr/>
          <p:nvPr userDrawn="1"/>
        </p:nvSpPr>
        <p:spPr>
          <a:xfrm>
            <a:off x="0" y="678600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662" y="238790"/>
            <a:ext cx="528467" cy="530020"/>
          </a:xfrm>
          <a:prstGeom prst="rect">
            <a:avLst/>
          </a:prstGeom>
        </p:spPr>
      </p:pic>
    </p:spTree>
    <p:extLst>
      <p:ext uri="{BB962C8B-B14F-4D97-AF65-F5344CB8AC3E}">
        <p14:creationId xmlns:p14="http://schemas.microsoft.com/office/powerpoint/2010/main" val="370874165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rgbClr val="004F8A"/>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lgn="ctr">
              <a:defRPr sz="6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2018/10/15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9" name="图片占位符 8"/>
          <p:cNvSpPr>
            <a:spLocks noGrp="1"/>
          </p:cNvSpPr>
          <p:nvPr>
            <p:ph type="pic" sz="quarter" idx="13"/>
          </p:nvPr>
        </p:nvSpPr>
        <p:spPr>
          <a:xfrm>
            <a:off x="0" y="0"/>
            <a:ext cx="6813176" cy="6858000"/>
          </a:xfrm>
          <a:ln>
            <a:noFill/>
          </a:ln>
        </p:spPr>
        <p:txBody>
          <a:bodyPr/>
          <a:lstStyle/>
          <a:p>
            <a:endParaRPr lang="zh-CN" altLang="en-US" dirty="0"/>
          </a:p>
        </p:txBody>
      </p:sp>
    </p:spTree>
    <p:extLst>
      <p:ext uri="{BB962C8B-B14F-4D97-AF65-F5344CB8AC3E}">
        <p14:creationId xmlns:p14="http://schemas.microsoft.com/office/powerpoint/2010/main" val="71468295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8" name="任意多边形 7"/>
          <p:cNvSpPr/>
          <p:nvPr userDrawn="1"/>
        </p:nvSpPr>
        <p:spPr>
          <a:xfrm>
            <a:off x="0" y="72000"/>
            <a:ext cx="1095825" cy="914400"/>
          </a:xfrm>
          <a:custGeom>
            <a:avLst/>
            <a:gdLst>
              <a:gd name="connsiteX0" fmla="*/ 0 w 1095825"/>
              <a:gd name="connsiteY0" fmla="*/ 0 h 914400"/>
              <a:gd name="connsiteX1" fmla="*/ 1095825 w 1095825"/>
              <a:gd name="connsiteY1" fmla="*/ 0 h 914400"/>
              <a:gd name="connsiteX2" fmla="*/ 608144 w 1095825"/>
              <a:gd name="connsiteY2" fmla="*/ 914400 h 914400"/>
              <a:gd name="connsiteX3" fmla="*/ 0 w 109582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095825" h="914400">
                <a:moveTo>
                  <a:pt x="0" y="0"/>
                </a:moveTo>
                <a:lnTo>
                  <a:pt x="1095825" y="0"/>
                </a:lnTo>
                <a:lnTo>
                  <a:pt x="608144" y="914400"/>
                </a:lnTo>
                <a:lnTo>
                  <a:pt x="0" y="914400"/>
                </a:lnTo>
                <a:close/>
              </a:path>
            </a:pathLst>
          </a:cu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095824" y="72000"/>
            <a:ext cx="10257975" cy="914400"/>
          </a:xfrm>
        </p:spPr>
        <p:txBody>
          <a:bodyPr/>
          <a:lstStyle>
            <a:lvl1pPr>
              <a:defRPr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807DB26E-7550-4A68-B9ED-0930F4C79F79}" type="datetimeFigureOut">
              <a:rPr lang="zh-CN" altLang="en-US" smtClean="0"/>
              <a:t>2018/10/15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10" name="矩形 9"/>
          <p:cNvSpPr/>
          <p:nvPr userDrawn="1"/>
        </p:nvSpPr>
        <p:spPr>
          <a:xfrm>
            <a:off x="0" y="678600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662" y="238790"/>
            <a:ext cx="528467" cy="530020"/>
          </a:xfrm>
          <a:prstGeom prst="rect">
            <a:avLst/>
          </a:prstGeom>
        </p:spPr>
      </p:pic>
    </p:spTree>
    <p:extLst>
      <p:ext uri="{BB962C8B-B14F-4D97-AF65-F5344CB8AC3E}">
        <p14:creationId xmlns:p14="http://schemas.microsoft.com/office/powerpoint/2010/main" val="77939771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07DB26E-7550-4A68-B9ED-0930F4C79F79}" type="datetimeFigureOut">
              <a:rPr lang="zh-CN" altLang="en-US" smtClean="0"/>
              <a:t>2018/10/15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5" name="矩形 4"/>
          <p:cNvSpPr/>
          <p:nvPr userDrawn="1"/>
        </p:nvSpPr>
        <p:spPr>
          <a:xfrm>
            <a:off x="0" y="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0" y="678600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80789091"/>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空白">
    <p:bg>
      <p:bgPr>
        <a:solidFill>
          <a:srgbClr val="004F8A"/>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07DB26E-7550-4A68-B9ED-0930F4C79F79}" type="datetimeFigureOut">
              <a:rPr lang="zh-CN" altLang="en-US" smtClean="0"/>
              <a:t>2018/10/15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81BC2DF-976F-4C49-92B9-E79BD60CFE9D}" type="slidenum">
              <a:rPr lang="zh-CN" altLang="en-US" smtClean="0"/>
              <a:t>‹#›</a:t>
            </a:fld>
            <a:endParaRPr lang="zh-CN" altLang="en-US"/>
          </a:p>
        </p:txBody>
      </p:sp>
    </p:spTree>
    <p:extLst>
      <p:ext uri="{BB962C8B-B14F-4D97-AF65-F5344CB8AC3E}">
        <p14:creationId xmlns:p14="http://schemas.microsoft.com/office/powerpoint/2010/main" val="2502845896"/>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10" name="矩形 9"/>
          <p:cNvSpPr/>
          <p:nvPr userDrawn="1"/>
        </p:nvSpPr>
        <p:spPr>
          <a:xfrm>
            <a:off x="-1" y="1"/>
            <a:ext cx="10468725" cy="9525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096000" y="6108700"/>
            <a:ext cx="6096000" cy="7493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72BB5F89-3C37-49A6-B7CC-41D189EEC0B1}" type="datetimeFigureOut">
              <a:rPr lang="zh-CN" altLang="en-US" smtClean="0"/>
              <a:t>2018/10/15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89001C-556A-4238-A7E0-2B72E20C5D72}" type="slidenum">
              <a:rPr lang="zh-CN" altLang="en-US" smtClean="0"/>
              <a:t>‹#›</a:t>
            </a:fld>
            <a:endParaRPr lang="zh-CN" altLang="en-US"/>
          </a:p>
        </p:txBody>
      </p:sp>
      <p:sp>
        <p:nvSpPr>
          <p:cNvPr id="7" name="矩形 6"/>
          <p:cNvSpPr/>
          <p:nvPr userDrawn="1"/>
        </p:nvSpPr>
        <p:spPr>
          <a:xfrm>
            <a:off x="-6350" y="5349875"/>
            <a:ext cx="8286750" cy="1511300"/>
          </a:xfrm>
          <a:custGeom>
            <a:avLst/>
            <a:gdLst>
              <a:gd name="connsiteX0" fmla="*/ 0 w 7404100"/>
              <a:gd name="connsiteY0" fmla="*/ 0 h 1498600"/>
              <a:gd name="connsiteX1" fmla="*/ 7404100 w 7404100"/>
              <a:gd name="connsiteY1" fmla="*/ 0 h 1498600"/>
              <a:gd name="connsiteX2" fmla="*/ 7404100 w 7404100"/>
              <a:gd name="connsiteY2" fmla="*/ 1498600 h 1498600"/>
              <a:gd name="connsiteX3" fmla="*/ 0 w 7404100"/>
              <a:gd name="connsiteY3" fmla="*/ 1498600 h 1498600"/>
              <a:gd name="connsiteX4" fmla="*/ 0 w 7404100"/>
              <a:gd name="connsiteY4" fmla="*/ 0 h 1498600"/>
              <a:gd name="connsiteX0" fmla="*/ 0 w 7404100"/>
              <a:gd name="connsiteY0" fmla="*/ 0 h 1498600"/>
              <a:gd name="connsiteX1" fmla="*/ 6121400 w 7404100"/>
              <a:gd name="connsiteY1" fmla="*/ 0 h 1498600"/>
              <a:gd name="connsiteX2" fmla="*/ 7404100 w 7404100"/>
              <a:gd name="connsiteY2" fmla="*/ 1498600 h 1498600"/>
              <a:gd name="connsiteX3" fmla="*/ 0 w 7404100"/>
              <a:gd name="connsiteY3" fmla="*/ 1498600 h 1498600"/>
              <a:gd name="connsiteX4" fmla="*/ 0 w 7404100"/>
              <a:gd name="connsiteY4" fmla="*/ 0 h 1498600"/>
              <a:gd name="connsiteX0" fmla="*/ 0 w 8280400"/>
              <a:gd name="connsiteY0" fmla="*/ 0 h 1511300"/>
              <a:gd name="connsiteX1" fmla="*/ 6121400 w 8280400"/>
              <a:gd name="connsiteY1" fmla="*/ 0 h 1511300"/>
              <a:gd name="connsiteX2" fmla="*/ 8280400 w 8280400"/>
              <a:gd name="connsiteY2" fmla="*/ 1511300 h 1511300"/>
              <a:gd name="connsiteX3" fmla="*/ 0 w 8280400"/>
              <a:gd name="connsiteY3" fmla="*/ 1498600 h 1511300"/>
              <a:gd name="connsiteX4" fmla="*/ 0 w 8280400"/>
              <a:gd name="connsiteY4" fmla="*/ 0 h 1511300"/>
              <a:gd name="connsiteX0" fmla="*/ 6350 w 8286750"/>
              <a:gd name="connsiteY0" fmla="*/ 0 h 1511300"/>
              <a:gd name="connsiteX1" fmla="*/ 6127750 w 8286750"/>
              <a:gd name="connsiteY1" fmla="*/ 0 h 1511300"/>
              <a:gd name="connsiteX2" fmla="*/ 8286750 w 8286750"/>
              <a:gd name="connsiteY2" fmla="*/ 1511300 h 1511300"/>
              <a:gd name="connsiteX3" fmla="*/ 0 w 8286750"/>
              <a:gd name="connsiteY3" fmla="*/ 1504950 h 1511300"/>
              <a:gd name="connsiteX4" fmla="*/ 6350 w 8286750"/>
              <a:gd name="connsiteY4" fmla="*/ 0 h 151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50" h="1511300">
                <a:moveTo>
                  <a:pt x="6350" y="0"/>
                </a:moveTo>
                <a:lnTo>
                  <a:pt x="6127750" y="0"/>
                </a:lnTo>
                <a:lnTo>
                  <a:pt x="8286750" y="1511300"/>
                </a:lnTo>
                <a:lnTo>
                  <a:pt x="0" y="1504950"/>
                </a:lnTo>
                <a:cubicBezTo>
                  <a:pt x="2117" y="1003300"/>
                  <a:pt x="4233" y="501650"/>
                  <a:pt x="6350" y="0"/>
                </a:cubicBezTo>
                <a:close/>
              </a:path>
            </a:pathLst>
          </a:custGeom>
          <a:solidFill>
            <a:srgbClr val="017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0121900" y="0"/>
            <a:ext cx="2070100" cy="825500"/>
          </a:xfrm>
          <a:custGeom>
            <a:avLst/>
            <a:gdLst>
              <a:gd name="connsiteX0" fmla="*/ 0 w 2692400"/>
              <a:gd name="connsiteY0" fmla="*/ 0 h 825500"/>
              <a:gd name="connsiteX1" fmla="*/ 2692400 w 2692400"/>
              <a:gd name="connsiteY1" fmla="*/ 0 h 825500"/>
              <a:gd name="connsiteX2" fmla="*/ 2692400 w 2692400"/>
              <a:gd name="connsiteY2" fmla="*/ 825500 h 825500"/>
              <a:gd name="connsiteX3" fmla="*/ 0 w 2692400"/>
              <a:gd name="connsiteY3" fmla="*/ 825500 h 825500"/>
              <a:gd name="connsiteX4" fmla="*/ 0 w 2692400"/>
              <a:gd name="connsiteY4" fmla="*/ 0 h 825500"/>
              <a:gd name="connsiteX0" fmla="*/ 0 w 2692400"/>
              <a:gd name="connsiteY0" fmla="*/ 0 h 825500"/>
              <a:gd name="connsiteX1" fmla="*/ 2692400 w 2692400"/>
              <a:gd name="connsiteY1" fmla="*/ 0 h 825500"/>
              <a:gd name="connsiteX2" fmla="*/ 2692400 w 2692400"/>
              <a:gd name="connsiteY2" fmla="*/ 825500 h 825500"/>
              <a:gd name="connsiteX3" fmla="*/ 965200 w 2692400"/>
              <a:gd name="connsiteY3" fmla="*/ 825500 h 825500"/>
              <a:gd name="connsiteX4" fmla="*/ 0 w 2692400"/>
              <a:gd name="connsiteY4" fmla="*/ 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400" h="825500">
                <a:moveTo>
                  <a:pt x="0" y="0"/>
                </a:moveTo>
                <a:lnTo>
                  <a:pt x="2692400" y="0"/>
                </a:lnTo>
                <a:lnTo>
                  <a:pt x="2692400" y="825500"/>
                </a:lnTo>
                <a:lnTo>
                  <a:pt x="965200" y="825500"/>
                </a:lnTo>
                <a:lnTo>
                  <a:pt x="0" y="0"/>
                </a:lnTo>
                <a:close/>
              </a:path>
            </a:pathLst>
          </a:custGeom>
          <a:solidFill>
            <a:srgbClr val="017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393699" y="5816203"/>
            <a:ext cx="6355444" cy="800893"/>
          </a:xfrm>
        </p:spPr>
        <p:txBody>
          <a:bodyPr anchor="b">
            <a:noAutofit/>
          </a:bodyPr>
          <a:lstStyle>
            <a:lvl1pPr algn="l">
              <a:defRPr sz="4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8153400" y="6285706"/>
            <a:ext cx="3966030" cy="506411"/>
          </a:xfrm>
        </p:spPr>
        <p:txBody>
          <a:bodyP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5625" y="34567"/>
            <a:ext cx="754150" cy="756366"/>
          </a:xfrm>
          <a:prstGeom prst="rect">
            <a:avLst/>
          </a:prstGeom>
        </p:spPr>
      </p:pic>
      <p:sp>
        <p:nvSpPr>
          <p:cNvPr id="13" name="矩形 12"/>
          <p:cNvSpPr/>
          <p:nvPr userDrawn="1"/>
        </p:nvSpPr>
        <p:spPr>
          <a:xfrm>
            <a:off x="126999" y="5718629"/>
            <a:ext cx="139701" cy="95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1936159"/>
      </p:ext>
    </p:extLst>
  </p:cSld>
  <p:clrMapOvr>
    <a:masterClrMapping/>
  </p:clrMapOvr>
  <p:transition spd="slow">
    <p:push dir="u"/>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72000"/>
            <a:ext cx="10515600" cy="9144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7DB26E-7550-4A68-B9ED-0930F4C79F79}" type="datetimeFigureOut">
              <a:rPr lang="zh-CN" altLang="en-US" smtClean="0"/>
              <a:t>2018/10/15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1BC2DF-976F-4C49-92B9-E79BD60CFE9D}" type="slidenum">
              <a:rPr lang="zh-CN" altLang="en-US" smtClean="0"/>
              <a:t>‹#›</a:t>
            </a:fld>
            <a:endParaRPr lang="zh-CN" altLang="en-US"/>
          </a:p>
        </p:txBody>
      </p:sp>
    </p:spTree>
    <p:extLst>
      <p:ext uri="{BB962C8B-B14F-4D97-AF65-F5344CB8AC3E}">
        <p14:creationId xmlns:p14="http://schemas.microsoft.com/office/powerpoint/2010/main" val="3183598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56" r:id="rId6"/>
    <p:sldLayoutId id="2147483657" r:id="rId7"/>
  </p:sldLayoutIdLst>
  <p:transition spd="slow">
    <p:push dir="u"/>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nywang16/Pixel2Mesh"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智能视频监控技术</a:t>
            </a:r>
          </a:p>
        </p:txBody>
      </p:sp>
      <p:sp>
        <p:nvSpPr>
          <p:cNvPr id="3" name="副标题 2"/>
          <p:cNvSpPr>
            <a:spLocks noGrp="1"/>
          </p:cNvSpPr>
          <p:nvPr>
            <p:ph type="subTitle" idx="1"/>
          </p:nvPr>
        </p:nvSpPr>
        <p:spPr/>
        <p:txBody>
          <a:bodyPr/>
          <a:lstStyle/>
          <a:p>
            <a:r>
              <a:rPr lang="zh-CN" altLang="en-US" dirty="0"/>
              <a:t>闻超 </a:t>
            </a:r>
            <a:r>
              <a:rPr lang="en-US" altLang="zh-CN" dirty="0"/>
              <a:t>18210860035</a:t>
            </a:r>
            <a:endParaRPr lang="zh-CN" altLang="en-US" dirty="0"/>
          </a:p>
        </p:txBody>
      </p:sp>
    </p:spTree>
    <p:extLst>
      <p:ext uri="{BB962C8B-B14F-4D97-AF65-F5344CB8AC3E}">
        <p14:creationId xmlns:p14="http://schemas.microsoft.com/office/powerpoint/2010/main" val="60024573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normAutofit/>
          </a:bodyPr>
          <a:lstStyle/>
          <a:p>
            <a:r>
              <a:rPr lang="en-US" altLang="zh-CN" dirty="0"/>
              <a:t>Preliminary:</a:t>
            </a:r>
            <a:r>
              <a:rPr lang="zh-CN" altLang="en-US" dirty="0"/>
              <a:t> </a:t>
            </a:r>
            <a:r>
              <a:rPr lang="en-US" altLang="zh-CN" dirty="0"/>
              <a:t>Graph-based Convolution</a:t>
            </a:r>
            <a:endParaRPr lang="zh-CN" altLang="en-US" dirty="0"/>
          </a:p>
        </p:txBody>
      </p:sp>
      <p:sp>
        <p:nvSpPr>
          <p:cNvPr id="5" name="矩形 4"/>
          <p:cNvSpPr/>
          <p:nvPr/>
        </p:nvSpPr>
        <p:spPr>
          <a:xfrm>
            <a:off x="1053989" y="731516"/>
            <a:ext cx="7129929" cy="338554"/>
          </a:xfrm>
          <a:prstGeom prst="rect">
            <a:avLst/>
          </a:prstGeom>
        </p:spPr>
        <p:txBody>
          <a:bodyPr wrap="square">
            <a:spAutoFit/>
          </a:bodyPr>
          <a:lstStyle/>
          <a:p>
            <a:r>
              <a:rPr lang="en" altLang="zh-CN" sz="1600" dirty="0">
                <a:solidFill>
                  <a:schemeClr val="tx1">
                    <a:lumMod val="50000"/>
                    <a:lumOff val="50000"/>
                  </a:schemeClr>
                </a:solidFill>
              </a:rPr>
              <a:t>Technical details</a:t>
            </a:r>
            <a:endParaRPr lang="zh-CN" altLang="en-US" sz="1600" dirty="0">
              <a:solidFill>
                <a:schemeClr val="tx1">
                  <a:lumMod val="50000"/>
                  <a:lumOff val="50000"/>
                </a:schemeClr>
              </a:solidFill>
            </a:endParaRPr>
          </a:p>
        </p:txBody>
      </p:sp>
      <p:sp>
        <p:nvSpPr>
          <p:cNvPr id="10" name="矩形 9">
            <a:extLst>
              <a:ext uri="{FF2B5EF4-FFF2-40B4-BE49-F238E27FC236}">
                <a16:creationId xmlns:a16="http://schemas.microsoft.com/office/drawing/2014/main" id="{EC556E99-B534-9544-9F7D-2C24803747B0}"/>
              </a:ext>
            </a:extLst>
          </p:cNvPr>
          <p:cNvSpPr/>
          <p:nvPr/>
        </p:nvSpPr>
        <p:spPr>
          <a:xfrm>
            <a:off x="5374672" y="6504972"/>
            <a:ext cx="6817328" cy="276999"/>
          </a:xfrm>
          <a:prstGeom prst="rect">
            <a:avLst/>
          </a:prstGeom>
        </p:spPr>
        <p:txBody>
          <a:bodyPr wrap="square">
            <a:spAutoFit/>
          </a:bodyPr>
          <a:lstStyle/>
          <a:p>
            <a:pPr fontAlgn="t"/>
            <a:r>
              <a:rPr lang="en" altLang="zh-CN" sz="1200" dirty="0">
                <a:latin typeface="Arial" panose="020B0604020202020204" pitchFamily="34" charset="0"/>
              </a:rPr>
              <a:t>Wang N, Zhang Y, Li Z, et al. Pixel2Mesh: Generating 3D Mesh Models from Single RGB Images[J</a:t>
            </a:r>
            <a:r>
              <a:rPr lang="en-US" altLang="zh-CN" sz="1200" dirty="0">
                <a:latin typeface="Arial" panose="020B0604020202020204" pitchFamily="34" charset="0"/>
              </a:rPr>
              <a:t>]</a:t>
            </a:r>
            <a:endParaRPr lang="en" altLang="zh-CN" sz="1200" dirty="0">
              <a:latin typeface="Arial" panose="020B0604020202020204" pitchFamily="34" charset="0"/>
            </a:endParaRPr>
          </a:p>
        </p:txBody>
      </p:sp>
      <p:sp>
        <p:nvSpPr>
          <p:cNvPr id="3" name="矩形 2">
            <a:extLst>
              <a:ext uri="{FF2B5EF4-FFF2-40B4-BE49-F238E27FC236}">
                <a16:creationId xmlns:a16="http://schemas.microsoft.com/office/drawing/2014/main" id="{FF23DBE0-1388-4E4B-85BB-1887E6CA90A2}"/>
              </a:ext>
            </a:extLst>
          </p:cNvPr>
          <p:cNvSpPr/>
          <p:nvPr/>
        </p:nvSpPr>
        <p:spPr>
          <a:xfrm>
            <a:off x="1053989" y="1645916"/>
            <a:ext cx="10590143" cy="1569660"/>
          </a:xfrm>
          <a:prstGeom prst="rect">
            <a:avLst/>
          </a:prstGeom>
        </p:spPr>
        <p:txBody>
          <a:bodyPr wrap="square">
            <a:spAutoFit/>
          </a:bodyPr>
          <a:lstStyle/>
          <a:p>
            <a:r>
              <a:rPr lang="en" altLang="zh-CN" sz="2400" dirty="0"/>
              <a:t>We first provide some background about graph based convolution; more detailed introduction can be found in [</a:t>
            </a:r>
            <a:r>
              <a:rPr lang="en-US" altLang="zh-CN" sz="2400" dirty="0"/>
              <a:t>1</a:t>
            </a:r>
            <a:r>
              <a:rPr lang="en" altLang="zh-CN" sz="2400" dirty="0"/>
              <a:t>]</a:t>
            </a:r>
            <a:r>
              <a:rPr lang="en-US" altLang="zh-CN" sz="2400" dirty="0"/>
              <a:t>.</a:t>
            </a:r>
          </a:p>
          <a:p>
            <a:r>
              <a:rPr lang="en" altLang="zh-CN" sz="2400" dirty="0"/>
              <a:t>A 3D mesh is a collection of vertices, edges and faces</a:t>
            </a:r>
            <a:r>
              <a:rPr lang="en-US" altLang="zh-CN" sz="2400" dirty="0"/>
              <a:t>.</a:t>
            </a:r>
          </a:p>
          <a:p>
            <a:endParaRPr lang="zh-CN" altLang="en-US" sz="2400" dirty="0"/>
          </a:p>
        </p:txBody>
      </p:sp>
      <p:pic>
        <p:nvPicPr>
          <p:cNvPr id="2" name="图片 1">
            <a:extLst>
              <a:ext uri="{FF2B5EF4-FFF2-40B4-BE49-F238E27FC236}">
                <a16:creationId xmlns:a16="http://schemas.microsoft.com/office/drawing/2014/main" id="{06D35233-D427-354A-B2B9-984CC7D75C5E}"/>
              </a:ext>
            </a:extLst>
          </p:cNvPr>
          <p:cNvPicPr>
            <a:picLocks noChangeAspect="1"/>
          </p:cNvPicPr>
          <p:nvPr/>
        </p:nvPicPr>
        <p:blipFill>
          <a:blip r:embed="rId2"/>
          <a:stretch>
            <a:fillRect/>
          </a:stretch>
        </p:blipFill>
        <p:spPr>
          <a:xfrm>
            <a:off x="1095824" y="2847691"/>
            <a:ext cx="2152087" cy="421061"/>
          </a:xfrm>
          <a:prstGeom prst="rect">
            <a:avLst/>
          </a:prstGeom>
        </p:spPr>
      </p:pic>
      <p:pic>
        <p:nvPicPr>
          <p:cNvPr id="7" name="图片 6">
            <a:extLst>
              <a:ext uri="{FF2B5EF4-FFF2-40B4-BE49-F238E27FC236}">
                <a16:creationId xmlns:a16="http://schemas.microsoft.com/office/drawing/2014/main" id="{1E4BA1BE-B6DF-6F4C-B07E-E77139964863}"/>
              </a:ext>
            </a:extLst>
          </p:cNvPr>
          <p:cNvPicPr>
            <a:picLocks noChangeAspect="1"/>
          </p:cNvPicPr>
          <p:nvPr/>
        </p:nvPicPr>
        <p:blipFill>
          <a:blip r:embed="rId3"/>
          <a:stretch>
            <a:fillRect/>
          </a:stretch>
        </p:blipFill>
        <p:spPr>
          <a:xfrm>
            <a:off x="1095824" y="3963601"/>
            <a:ext cx="2245329" cy="500352"/>
          </a:xfrm>
          <a:prstGeom prst="rect">
            <a:avLst/>
          </a:prstGeom>
        </p:spPr>
      </p:pic>
      <p:pic>
        <p:nvPicPr>
          <p:cNvPr id="8" name="图片 7">
            <a:extLst>
              <a:ext uri="{FF2B5EF4-FFF2-40B4-BE49-F238E27FC236}">
                <a16:creationId xmlns:a16="http://schemas.microsoft.com/office/drawing/2014/main" id="{E16A2F2B-DC02-4F4F-AA8E-0186B8C281C6}"/>
              </a:ext>
            </a:extLst>
          </p:cNvPr>
          <p:cNvPicPr>
            <a:picLocks noChangeAspect="1"/>
          </p:cNvPicPr>
          <p:nvPr/>
        </p:nvPicPr>
        <p:blipFill>
          <a:blip r:embed="rId4"/>
          <a:stretch>
            <a:fillRect/>
          </a:stretch>
        </p:blipFill>
        <p:spPr>
          <a:xfrm>
            <a:off x="1095824" y="3347589"/>
            <a:ext cx="2267427" cy="536856"/>
          </a:xfrm>
          <a:prstGeom prst="rect">
            <a:avLst/>
          </a:prstGeom>
        </p:spPr>
      </p:pic>
      <p:pic>
        <p:nvPicPr>
          <p:cNvPr id="9" name="图片 8">
            <a:extLst>
              <a:ext uri="{FF2B5EF4-FFF2-40B4-BE49-F238E27FC236}">
                <a16:creationId xmlns:a16="http://schemas.microsoft.com/office/drawing/2014/main" id="{14D039B3-2401-1C46-A3F4-D533A164877E}"/>
              </a:ext>
            </a:extLst>
          </p:cNvPr>
          <p:cNvPicPr>
            <a:picLocks noChangeAspect="1"/>
          </p:cNvPicPr>
          <p:nvPr/>
        </p:nvPicPr>
        <p:blipFill>
          <a:blip r:embed="rId5"/>
          <a:stretch>
            <a:fillRect/>
          </a:stretch>
        </p:blipFill>
        <p:spPr>
          <a:xfrm>
            <a:off x="2693896" y="4531179"/>
            <a:ext cx="2311400" cy="558800"/>
          </a:xfrm>
          <a:prstGeom prst="rect">
            <a:avLst/>
          </a:prstGeom>
        </p:spPr>
      </p:pic>
      <p:sp>
        <p:nvSpPr>
          <p:cNvPr id="11" name="文本框 10">
            <a:extLst>
              <a:ext uri="{FF2B5EF4-FFF2-40B4-BE49-F238E27FC236}">
                <a16:creationId xmlns:a16="http://schemas.microsoft.com/office/drawing/2014/main" id="{9C185B74-CE10-3140-8C2A-D1AD971A5258}"/>
              </a:ext>
            </a:extLst>
          </p:cNvPr>
          <p:cNvSpPr txBox="1"/>
          <p:nvPr/>
        </p:nvSpPr>
        <p:spPr>
          <a:xfrm>
            <a:off x="1036198" y="4608171"/>
            <a:ext cx="1657698" cy="369332"/>
          </a:xfrm>
          <a:prstGeom prst="rect">
            <a:avLst/>
          </a:prstGeom>
          <a:noFill/>
        </p:spPr>
        <p:txBody>
          <a:bodyPr wrap="none" rtlCol="0">
            <a:spAutoFit/>
          </a:bodyPr>
          <a:lstStyle/>
          <a:p>
            <a:r>
              <a:rPr kumimoji="1" lang="en-US" altLang="zh-CN" dirty="0"/>
              <a:t>feature</a:t>
            </a:r>
            <a:r>
              <a:rPr kumimoji="1" lang="zh-CN" altLang="en-US" dirty="0"/>
              <a:t> </a:t>
            </a:r>
            <a:r>
              <a:rPr kumimoji="1" lang="en-US" altLang="zh-CN" dirty="0"/>
              <a:t>vectors:</a:t>
            </a:r>
            <a:endParaRPr kumimoji="1" lang="zh-CN" altLang="en-US" dirty="0"/>
          </a:p>
        </p:txBody>
      </p:sp>
      <p:pic>
        <p:nvPicPr>
          <p:cNvPr id="12" name="图片 11">
            <a:extLst>
              <a:ext uri="{FF2B5EF4-FFF2-40B4-BE49-F238E27FC236}">
                <a16:creationId xmlns:a16="http://schemas.microsoft.com/office/drawing/2014/main" id="{973D2828-EF61-A34D-A3D5-0090AF59C7AF}"/>
              </a:ext>
            </a:extLst>
          </p:cNvPr>
          <p:cNvPicPr>
            <a:picLocks noChangeAspect="1"/>
          </p:cNvPicPr>
          <p:nvPr/>
        </p:nvPicPr>
        <p:blipFill>
          <a:blip r:embed="rId6"/>
          <a:stretch>
            <a:fillRect/>
          </a:stretch>
        </p:blipFill>
        <p:spPr>
          <a:xfrm>
            <a:off x="6475606" y="3383462"/>
            <a:ext cx="4416787" cy="1160277"/>
          </a:xfrm>
          <a:prstGeom prst="rect">
            <a:avLst/>
          </a:prstGeom>
        </p:spPr>
      </p:pic>
      <p:sp>
        <p:nvSpPr>
          <p:cNvPr id="13" name="矩形 12">
            <a:extLst>
              <a:ext uri="{FF2B5EF4-FFF2-40B4-BE49-F238E27FC236}">
                <a16:creationId xmlns:a16="http://schemas.microsoft.com/office/drawing/2014/main" id="{A4CF70D7-513E-EE4E-9B6E-F70FFC39C676}"/>
              </a:ext>
            </a:extLst>
          </p:cNvPr>
          <p:cNvSpPr/>
          <p:nvPr/>
        </p:nvSpPr>
        <p:spPr>
          <a:xfrm>
            <a:off x="1036198" y="5200048"/>
            <a:ext cx="10257975" cy="830997"/>
          </a:xfrm>
          <a:prstGeom prst="rect">
            <a:avLst/>
          </a:prstGeom>
        </p:spPr>
        <p:txBody>
          <a:bodyPr wrap="square">
            <a:spAutoFit/>
          </a:bodyPr>
          <a:lstStyle/>
          <a:p>
            <a:r>
              <a:rPr lang="zh-CN" altLang="en-US" sz="2400" dirty="0"/>
              <a:t>Running convolutions updates the features, which is equivalent as applying a deformation.</a:t>
            </a:r>
          </a:p>
        </p:txBody>
      </p:sp>
      <p:sp>
        <p:nvSpPr>
          <p:cNvPr id="14" name="矩形 13">
            <a:extLst>
              <a:ext uri="{FF2B5EF4-FFF2-40B4-BE49-F238E27FC236}">
                <a16:creationId xmlns:a16="http://schemas.microsoft.com/office/drawing/2014/main" id="{51A4CDD7-E0AC-CD47-BDCC-310BCBAAAC81}"/>
              </a:ext>
            </a:extLst>
          </p:cNvPr>
          <p:cNvSpPr/>
          <p:nvPr/>
        </p:nvSpPr>
        <p:spPr>
          <a:xfrm>
            <a:off x="5374672" y="6022757"/>
            <a:ext cx="6817328" cy="461665"/>
          </a:xfrm>
          <a:prstGeom prst="rect">
            <a:avLst/>
          </a:prstGeom>
        </p:spPr>
        <p:txBody>
          <a:bodyPr wrap="square">
            <a:spAutoFit/>
          </a:bodyPr>
          <a:lstStyle/>
          <a:p>
            <a:pPr fontAlgn="t"/>
            <a:r>
              <a:rPr lang="en-US" altLang="zh-CN" sz="1200" dirty="0">
                <a:latin typeface="Arial" panose="020B0604020202020204" pitchFamily="34" charset="0"/>
              </a:rPr>
              <a:t>[1]:Bronstein, M.M., Bruna, J., </a:t>
            </a:r>
            <a:r>
              <a:rPr lang="en-US" altLang="zh-CN" sz="1200" dirty="0" err="1">
                <a:latin typeface="Arial" panose="020B0604020202020204" pitchFamily="34" charset="0"/>
              </a:rPr>
              <a:t>LeCun</a:t>
            </a:r>
            <a:r>
              <a:rPr lang="en-US" altLang="zh-CN" sz="1200" dirty="0">
                <a:latin typeface="Arial" panose="020B0604020202020204" pitchFamily="34" charset="0"/>
              </a:rPr>
              <a:t>, Y., </a:t>
            </a:r>
            <a:r>
              <a:rPr lang="en-US" altLang="zh-CN" sz="1200" dirty="0" err="1">
                <a:latin typeface="Arial" panose="020B0604020202020204" pitchFamily="34" charset="0"/>
              </a:rPr>
              <a:t>Szlam</a:t>
            </a:r>
            <a:r>
              <a:rPr lang="en-US" altLang="zh-CN" sz="1200" dirty="0">
                <a:latin typeface="Arial" panose="020B0604020202020204" pitchFamily="34" charset="0"/>
              </a:rPr>
              <a:t>, A., </a:t>
            </a:r>
            <a:r>
              <a:rPr lang="en-US" altLang="zh-CN" sz="1200" dirty="0" err="1">
                <a:latin typeface="Arial" panose="020B0604020202020204" pitchFamily="34" charset="0"/>
              </a:rPr>
              <a:t>Vandergheynst</a:t>
            </a:r>
            <a:r>
              <a:rPr lang="en-US" altLang="zh-CN" sz="1200" dirty="0">
                <a:latin typeface="Arial" panose="020B0604020202020204" pitchFamily="34" charset="0"/>
              </a:rPr>
              <a:t>, P.: Geometric deep learning: Going beyond </a:t>
            </a:r>
            <a:r>
              <a:rPr lang="en-US" altLang="zh-CN" sz="1200" dirty="0" err="1">
                <a:latin typeface="Arial" panose="020B0604020202020204" pitchFamily="34" charset="0"/>
              </a:rPr>
              <a:t>euclidean</a:t>
            </a:r>
            <a:r>
              <a:rPr lang="en-US" altLang="zh-CN" sz="1200" dirty="0">
                <a:latin typeface="Arial" panose="020B0604020202020204" pitchFamily="34" charset="0"/>
              </a:rPr>
              <a:t> data. IEEE Signal Process. Mag. 34(4), 18–42 (2017)</a:t>
            </a:r>
            <a:endParaRPr lang="en" altLang="zh-CN" sz="1200" dirty="0">
              <a:latin typeface="Arial" panose="020B0604020202020204" pitchFamily="34" charset="0"/>
            </a:endParaRPr>
          </a:p>
        </p:txBody>
      </p:sp>
    </p:spTree>
    <p:extLst>
      <p:ext uri="{BB962C8B-B14F-4D97-AF65-F5344CB8AC3E}">
        <p14:creationId xmlns:p14="http://schemas.microsoft.com/office/powerpoint/2010/main" val="90092217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normAutofit/>
          </a:bodyPr>
          <a:lstStyle/>
          <a:p>
            <a:r>
              <a:rPr lang="en-US" altLang="zh-CN" dirty="0"/>
              <a:t>System Overview</a:t>
            </a:r>
            <a:endParaRPr lang="zh-CN" altLang="en-US" dirty="0"/>
          </a:p>
        </p:txBody>
      </p:sp>
      <p:sp>
        <p:nvSpPr>
          <p:cNvPr id="5" name="矩形 4"/>
          <p:cNvSpPr/>
          <p:nvPr/>
        </p:nvSpPr>
        <p:spPr>
          <a:xfrm>
            <a:off x="1053989" y="731516"/>
            <a:ext cx="7129929" cy="338554"/>
          </a:xfrm>
          <a:prstGeom prst="rect">
            <a:avLst/>
          </a:prstGeom>
        </p:spPr>
        <p:txBody>
          <a:bodyPr wrap="square">
            <a:spAutoFit/>
          </a:bodyPr>
          <a:lstStyle/>
          <a:p>
            <a:r>
              <a:rPr lang="en" altLang="zh-CN" sz="1600" dirty="0">
                <a:solidFill>
                  <a:schemeClr val="tx1">
                    <a:lumMod val="50000"/>
                    <a:lumOff val="50000"/>
                  </a:schemeClr>
                </a:solidFill>
              </a:rPr>
              <a:t>Technical details</a:t>
            </a:r>
            <a:endParaRPr lang="zh-CN" altLang="en-US" sz="1600" dirty="0">
              <a:solidFill>
                <a:schemeClr val="tx1">
                  <a:lumMod val="50000"/>
                  <a:lumOff val="50000"/>
                </a:schemeClr>
              </a:solidFill>
            </a:endParaRPr>
          </a:p>
        </p:txBody>
      </p:sp>
      <p:sp>
        <p:nvSpPr>
          <p:cNvPr id="10" name="矩形 9">
            <a:extLst>
              <a:ext uri="{FF2B5EF4-FFF2-40B4-BE49-F238E27FC236}">
                <a16:creationId xmlns:a16="http://schemas.microsoft.com/office/drawing/2014/main" id="{EC556E99-B534-9544-9F7D-2C24803747B0}"/>
              </a:ext>
            </a:extLst>
          </p:cNvPr>
          <p:cNvSpPr/>
          <p:nvPr/>
        </p:nvSpPr>
        <p:spPr>
          <a:xfrm>
            <a:off x="5374672" y="6504972"/>
            <a:ext cx="6817328" cy="276999"/>
          </a:xfrm>
          <a:prstGeom prst="rect">
            <a:avLst/>
          </a:prstGeom>
        </p:spPr>
        <p:txBody>
          <a:bodyPr wrap="square">
            <a:spAutoFit/>
          </a:bodyPr>
          <a:lstStyle/>
          <a:p>
            <a:pPr fontAlgn="t"/>
            <a:r>
              <a:rPr lang="en" altLang="zh-CN" sz="1200" dirty="0">
                <a:latin typeface="Arial" panose="020B0604020202020204" pitchFamily="34" charset="0"/>
              </a:rPr>
              <a:t>Wang N, Zhang Y, Li Z, et al. Pixel2Mesh: Generating 3D Mesh Models from Single RGB Images[J</a:t>
            </a:r>
            <a:r>
              <a:rPr lang="en-US" altLang="zh-CN" sz="1200" dirty="0">
                <a:latin typeface="Arial" panose="020B0604020202020204" pitchFamily="34" charset="0"/>
              </a:rPr>
              <a:t>]</a:t>
            </a:r>
            <a:endParaRPr lang="en" altLang="zh-CN" sz="1200" dirty="0">
              <a:latin typeface="Arial" panose="020B0604020202020204" pitchFamily="34" charset="0"/>
            </a:endParaRPr>
          </a:p>
        </p:txBody>
      </p:sp>
      <p:sp>
        <p:nvSpPr>
          <p:cNvPr id="3" name="矩形 2">
            <a:extLst>
              <a:ext uri="{FF2B5EF4-FFF2-40B4-BE49-F238E27FC236}">
                <a16:creationId xmlns:a16="http://schemas.microsoft.com/office/drawing/2014/main" id="{FF23DBE0-1388-4E4B-85BB-1887E6CA90A2}"/>
              </a:ext>
            </a:extLst>
          </p:cNvPr>
          <p:cNvSpPr/>
          <p:nvPr/>
        </p:nvSpPr>
        <p:spPr>
          <a:xfrm>
            <a:off x="1095824" y="3851147"/>
            <a:ext cx="10590143" cy="2246769"/>
          </a:xfrm>
          <a:prstGeom prst="rect">
            <a:avLst/>
          </a:prstGeom>
        </p:spPr>
        <p:txBody>
          <a:bodyPr wrap="square">
            <a:spAutoFit/>
          </a:bodyPr>
          <a:lstStyle/>
          <a:p>
            <a:r>
              <a:rPr lang="en-US" altLang="zh-CN" sz="2000" dirty="0"/>
              <a:t>The</a:t>
            </a:r>
            <a:r>
              <a:rPr lang="zh-CN" altLang="en-US" sz="2000" dirty="0"/>
              <a:t> </a:t>
            </a:r>
            <a:r>
              <a:rPr lang="en" altLang="zh-CN" sz="2000" dirty="0"/>
              <a:t>model is an end-to-end deep learning framework that takes a single color image as input and produces a 3D mesh model in camera coordinate.</a:t>
            </a:r>
          </a:p>
          <a:p>
            <a:endParaRPr lang="en" altLang="zh-CN" sz="2000" dirty="0"/>
          </a:p>
          <a:p>
            <a:pPr marL="342900" indent="-342900">
              <a:buFont typeface="Arial" panose="020B0604020202020204" pitchFamily="34" charset="0"/>
              <a:buChar char="•"/>
            </a:pPr>
            <a:r>
              <a:rPr lang="en" altLang="zh-CN" sz="2000" dirty="0"/>
              <a:t>The image feature network is a 2D CNN</a:t>
            </a:r>
            <a:r>
              <a:rPr lang="en-US" altLang="zh-CN" sz="2000" dirty="0"/>
              <a:t>.</a:t>
            </a:r>
            <a:endParaRPr lang="en" altLang="zh-CN" sz="2000" dirty="0"/>
          </a:p>
          <a:p>
            <a:pPr marL="342900" indent="-342900">
              <a:buFont typeface="Arial" panose="020B0604020202020204" pitchFamily="34" charset="0"/>
              <a:buChar char="•"/>
            </a:pPr>
            <a:r>
              <a:rPr lang="en" altLang="zh-CN" sz="2000" dirty="0"/>
              <a:t>The cascaded mesh deformation network is a graph-based convolution network (GCN)</a:t>
            </a:r>
            <a:r>
              <a:rPr lang="en-US" altLang="zh-CN" sz="2000" dirty="0"/>
              <a:t>.</a:t>
            </a:r>
            <a:endParaRPr lang="en" altLang="zh-CN" sz="2000" dirty="0"/>
          </a:p>
          <a:p>
            <a:pPr marL="342900" indent="-342900">
              <a:buFont typeface="Arial" panose="020B0604020202020204" pitchFamily="34" charset="0"/>
              <a:buChar char="•"/>
            </a:pPr>
            <a:r>
              <a:rPr lang="en-US" altLang="zh-CN" sz="2000" dirty="0"/>
              <a:t>The</a:t>
            </a:r>
            <a:r>
              <a:rPr lang="zh-CN" altLang="en-US" sz="2000" dirty="0"/>
              <a:t> </a:t>
            </a:r>
            <a:r>
              <a:rPr lang="en" altLang="zh-CN" sz="2000" dirty="0"/>
              <a:t>graph </a:t>
            </a:r>
            <a:r>
              <a:rPr lang="en" altLang="zh-CN" sz="2000" dirty="0" err="1"/>
              <a:t>unpooling</a:t>
            </a:r>
            <a:r>
              <a:rPr lang="en" altLang="zh-CN" sz="2000" dirty="0"/>
              <a:t> layers increase the number of vertices to increase the capacity of handling details</a:t>
            </a:r>
            <a:r>
              <a:rPr lang="en-US" altLang="zh-CN" sz="2000" dirty="0"/>
              <a:t>.</a:t>
            </a:r>
            <a:endParaRPr lang="zh-CN" altLang="en-US" sz="2000" dirty="0"/>
          </a:p>
        </p:txBody>
      </p:sp>
      <p:pic>
        <p:nvPicPr>
          <p:cNvPr id="6" name="图片 5">
            <a:extLst>
              <a:ext uri="{FF2B5EF4-FFF2-40B4-BE49-F238E27FC236}">
                <a16:creationId xmlns:a16="http://schemas.microsoft.com/office/drawing/2014/main" id="{FA95788D-C66C-CF45-8208-BBEE28EB5B9E}"/>
              </a:ext>
            </a:extLst>
          </p:cNvPr>
          <p:cNvPicPr>
            <a:picLocks noChangeAspect="1"/>
          </p:cNvPicPr>
          <p:nvPr/>
        </p:nvPicPr>
        <p:blipFill>
          <a:blip r:embed="rId2"/>
          <a:stretch>
            <a:fillRect/>
          </a:stretch>
        </p:blipFill>
        <p:spPr>
          <a:xfrm>
            <a:off x="1095824" y="1070070"/>
            <a:ext cx="10793210" cy="2653825"/>
          </a:xfrm>
          <a:prstGeom prst="rect">
            <a:avLst/>
          </a:prstGeom>
        </p:spPr>
      </p:pic>
    </p:spTree>
    <p:extLst>
      <p:ext uri="{BB962C8B-B14F-4D97-AF65-F5344CB8AC3E}">
        <p14:creationId xmlns:p14="http://schemas.microsoft.com/office/powerpoint/2010/main" val="285254195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normAutofit/>
          </a:bodyPr>
          <a:lstStyle/>
          <a:p>
            <a:r>
              <a:rPr lang="en-US" altLang="zh-CN" dirty="0"/>
              <a:t>Initial ellipsoid</a:t>
            </a:r>
            <a:endParaRPr lang="zh-CN" altLang="en-US" dirty="0"/>
          </a:p>
        </p:txBody>
      </p:sp>
      <p:sp>
        <p:nvSpPr>
          <p:cNvPr id="5" name="矩形 4"/>
          <p:cNvSpPr/>
          <p:nvPr/>
        </p:nvSpPr>
        <p:spPr>
          <a:xfrm>
            <a:off x="1053989" y="731516"/>
            <a:ext cx="7129929" cy="338554"/>
          </a:xfrm>
          <a:prstGeom prst="rect">
            <a:avLst/>
          </a:prstGeom>
        </p:spPr>
        <p:txBody>
          <a:bodyPr wrap="square">
            <a:spAutoFit/>
          </a:bodyPr>
          <a:lstStyle/>
          <a:p>
            <a:r>
              <a:rPr lang="en" altLang="zh-CN" sz="1600" dirty="0">
                <a:solidFill>
                  <a:schemeClr val="tx1">
                    <a:lumMod val="50000"/>
                    <a:lumOff val="50000"/>
                  </a:schemeClr>
                </a:solidFill>
              </a:rPr>
              <a:t>Technical details</a:t>
            </a:r>
            <a:endParaRPr lang="zh-CN" altLang="en-US" sz="1600" dirty="0">
              <a:solidFill>
                <a:schemeClr val="tx1">
                  <a:lumMod val="50000"/>
                  <a:lumOff val="50000"/>
                </a:schemeClr>
              </a:solidFill>
            </a:endParaRPr>
          </a:p>
        </p:txBody>
      </p:sp>
      <p:sp>
        <p:nvSpPr>
          <p:cNvPr id="10" name="矩形 9">
            <a:extLst>
              <a:ext uri="{FF2B5EF4-FFF2-40B4-BE49-F238E27FC236}">
                <a16:creationId xmlns:a16="http://schemas.microsoft.com/office/drawing/2014/main" id="{EC556E99-B534-9544-9F7D-2C24803747B0}"/>
              </a:ext>
            </a:extLst>
          </p:cNvPr>
          <p:cNvSpPr/>
          <p:nvPr/>
        </p:nvSpPr>
        <p:spPr>
          <a:xfrm>
            <a:off x="5374672" y="6504972"/>
            <a:ext cx="6817328" cy="276999"/>
          </a:xfrm>
          <a:prstGeom prst="rect">
            <a:avLst/>
          </a:prstGeom>
        </p:spPr>
        <p:txBody>
          <a:bodyPr wrap="square">
            <a:spAutoFit/>
          </a:bodyPr>
          <a:lstStyle/>
          <a:p>
            <a:pPr fontAlgn="t"/>
            <a:r>
              <a:rPr lang="en" altLang="zh-CN" sz="1200" dirty="0">
                <a:latin typeface="Arial" panose="020B0604020202020204" pitchFamily="34" charset="0"/>
              </a:rPr>
              <a:t>Wang N, Zhang Y, Li Z, et al. Pixel2Mesh: Generating 3D Mesh Models from Single RGB Images[J</a:t>
            </a:r>
            <a:r>
              <a:rPr lang="en-US" altLang="zh-CN" sz="1200" dirty="0">
                <a:latin typeface="Arial" panose="020B0604020202020204" pitchFamily="34" charset="0"/>
              </a:rPr>
              <a:t>]</a:t>
            </a:r>
            <a:endParaRPr lang="en" altLang="zh-CN" sz="1200" dirty="0">
              <a:latin typeface="Arial" panose="020B0604020202020204" pitchFamily="34" charset="0"/>
            </a:endParaRPr>
          </a:p>
        </p:txBody>
      </p:sp>
      <p:sp>
        <p:nvSpPr>
          <p:cNvPr id="6" name="文本框 5">
            <a:extLst>
              <a:ext uri="{FF2B5EF4-FFF2-40B4-BE49-F238E27FC236}">
                <a16:creationId xmlns:a16="http://schemas.microsoft.com/office/drawing/2014/main" id="{F71B6A5C-420A-3149-91F6-1C65107A0DA1}"/>
              </a:ext>
            </a:extLst>
          </p:cNvPr>
          <p:cNvSpPr txBox="1"/>
          <p:nvPr/>
        </p:nvSpPr>
        <p:spPr>
          <a:xfrm>
            <a:off x="5050420" y="1361474"/>
            <a:ext cx="6420091" cy="3785652"/>
          </a:xfrm>
          <a:prstGeom prst="rect">
            <a:avLst/>
          </a:prstGeom>
          <a:noFill/>
        </p:spPr>
        <p:txBody>
          <a:bodyPr wrap="square" rtlCol="0">
            <a:spAutoFit/>
          </a:bodyPr>
          <a:lstStyle/>
          <a:p>
            <a:r>
              <a:rPr kumimoji="1" lang="en-US" altLang="zh-CN" sz="2400" dirty="0"/>
              <a:t>The</a:t>
            </a:r>
            <a:r>
              <a:rPr kumimoji="1" lang="en" altLang="zh-CN" sz="2400" dirty="0"/>
              <a:t> model does not require any prior knowledge of the 3D shape, and always deform from an initial ellipsoid with average size placed at the common location in the camera coordinate.</a:t>
            </a:r>
          </a:p>
          <a:p>
            <a:endParaRPr kumimoji="1" lang="en" altLang="zh-CN" sz="2400" dirty="0"/>
          </a:p>
          <a:p>
            <a:r>
              <a:rPr kumimoji="1" lang="en" altLang="zh-CN" sz="2400" dirty="0"/>
              <a:t>The ellipsoid is centered at 0.8m in front of the camera with 0.2m, 0.2m, 0.4m as the radius of three axis. The mesh model is generated by implicit surface algorithm in </a:t>
            </a:r>
            <a:r>
              <a:rPr kumimoji="1" lang="en" altLang="zh-CN" sz="2400" dirty="0" err="1"/>
              <a:t>Meshlab</a:t>
            </a:r>
            <a:r>
              <a:rPr kumimoji="1" lang="en" altLang="zh-CN" sz="2400" dirty="0"/>
              <a:t> [</a:t>
            </a:r>
            <a:r>
              <a:rPr kumimoji="1" lang="en-US" altLang="zh-CN" sz="2400" dirty="0"/>
              <a:t>2</a:t>
            </a:r>
            <a:r>
              <a:rPr kumimoji="1" lang="en" altLang="zh-CN" sz="2400" dirty="0"/>
              <a:t>] and contains 156 vertices.</a:t>
            </a:r>
            <a:endParaRPr kumimoji="1" lang="zh-CN" altLang="en-US" sz="2400" dirty="0"/>
          </a:p>
        </p:txBody>
      </p:sp>
      <p:pic>
        <p:nvPicPr>
          <p:cNvPr id="15" name="图片 14">
            <a:extLst>
              <a:ext uri="{FF2B5EF4-FFF2-40B4-BE49-F238E27FC236}">
                <a16:creationId xmlns:a16="http://schemas.microsoft.com/office/drawing/2014/main" id="{A2FC7BCA-97A1-724D-AE2C-F0111A924846}"/>
              </a:ext>
            </a:extLst>
          </p:cNvPr>
          <p:cNvPicPr>
            <a:picLocks noChangeAspect="1"/>
          </p:cNvPicPr>
          <p:nvPr/>
        </p:nvPicPr>
        <p:blipFill>
          <a:blip r:embed="rId2"/>
          <a:stretch>
            <a:fillRect/>
          </a:stretch>
        </p:blipFill>
        <p:spPr>
          <a:xfrm>
            <a:off x="999453" y="1794326"/>
            <a:ext cx="3619500" cy="3352800"/>
          </a:xfrm>
          <a:prstGeom prst="rect">
            <a:avLst/>
          </a:prstGeom>
        </p:spPr>
      </p:pic>
      <p:sp>
        <p:nvSpPr>
          <p:cNvPr id="16" name="矩形 15">
            <a:extLst>
              <a:ext uri="{FF2B5EF4-FFF2-40B4-BE49-F238E27FC236}">
                <a16:creationId xmlns:a16="http://schemas.microsoft.com/office/drawing/2014/main" id="{E5574B81-E9B1-6044-A847-ECA298A1D21F}"/>
              </a:ext>
            </a:extLst>
          </p:cNvPr>
          <p:cNvSpPr/>
          <p:nvPr/>
        </p:nvSpPr>
        <p:spPr>
          <a:xfrm>
            <a:off x="5374672" y="6043307"/>
            <a:ext cx="6412376" cy="461665"/>
          </a:xfrm>
          <a:prstGeom prst="rect">
            <a:avLst/>
          </a:prstGeom>
        </p:spPr>
        <p:txBody>
          <a:bodyPr wrap="square">
            <a:spAutoFit/>
          </a:bodyPr>
          <a:lstStyle/>
          <a:p>
            <a:r>
              <a:rPr lang="en-US" altLang="zh-CN" sz="1200" dirty="0">
                <a:latin typeface="Arial" panose="020B0604020202020204" pitchFamily="34" charset="0"/>
                <a:cs typeface="Arial" panose="020B0604020202020204" pitchFamily="34" charset="0"/>
              </a:rPr>
              <a:t>[2]</a:t>
            </a:r>
            <a:r>
              <a:rPr lang="zh-CN" altLang="en-US" sz="1200" dirty="0">
                <a:latin typeface="Arial" panose="020B0604020202020204" pitchFamily="34" charset="0"/>
                <a:cs typeface="Arial" panose="020B0604020202020204" pitchFamily="34" charset="0"/>
              </a:rPr>
              <a:t> Cignoni, P., Callieri, M., Corsini, M., Dellepiane, M., Ganovelli, F., Ranzuglia, G.: Meshlab: an open-source mesh processing tool. In: Eurographics Italian Chapter Conference (2008)</a:t>
            </a:r>
          </a:p>
        </p:txBody>
      </p:sp>
    </p:spTree>
    <p:extLst>
      <p:ext uri="{BB962C8B-B14F-4D97-AF65-F5344CB8AC3E}">
        <p14:creationId xmlns:p14="http://schemas.microsoft.com/office/powerpoint/2010/main" val="340975143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normAutofit/>
          </a:bodyPr>
          <a:lstStyle/>
          <a:p>
            <a:r>
              <a:rPr lang="en-US" altLang="zh-CN" dirty="0"/>
              <a:t>Mesh deformation block</a:t>
            </a:r>
            <a:endParaRPr lang="zh-CN" altLang="en-US" dirty="0"/>
          </a:p>
        </p:txBody>
      </p:sp>
      <p:sp>
        <p:nvSpPr>
          <p:cNvPr id="5" name="矩形 4"/>
          <p:cNvSpPr/>
          <p:nvPr/>
        </p:nvSpPr>
        <p:spPr>
          <a:xfrm>
            <a:off x="1053989" y="731516"/>
            <a:ext cx="7129929" cy="338554"/>
          </a:xfrm>
          <a:prstGeom prst="rect">
            <a:avLst/>
          </a:prstGeom>
        </p:spPr>
        <p:txBody>
          <a:bodyPr wrap="square">
            <a:spAutoFit/>
          </a:bodyPr>
          <a:lstStyle/>
          <a:p>
            <a:r>
              <a:rPr lang="en" altLang="zh-CN" sz="1600" dirty="0">
                <a:solidFill>
                  <a:schemeClr val="tx1">
                    <a:lumMod val="50000"/>
                    <a:lumOff val="50000"/>
                  </a:schemeClr>
                </a:solidFill>
              </a:rPr>
              <a:t>Technical details</a:t>
            </a:r>
            <a:endParaRPr lang="zh-CN" altLang="en-US" sz="1600" dirty="0">
              <a:solidFill>
                <a:schemeClr val="tx1">
                  <a:lumMod val="50000"/>
                  <a:lumOff val="50000"/>
                </a:schemeClr>
              </a:solidFill>
            </a:endParaRPr>
          </a:p>
        </p:txBody>
      </p:sp>
      <p:sp>
        <p:nvSpPr>
          <p:cNvPr id="10" name="矩形 9">
            <a:extLst>
              <a:ext uri="{FF2B5EF4-FFF2-40B4-BE49-F238E27FC236}">
                <a16:creationId xmlns:a16="http://schemas.microsoft.com/office/drawing/2014/main" id="{EC556E99-B534-9544-9F7D-2C24803747B0}"/>
              </a:ext>
            </a:extLst>
          </p:cNvPr>
          <p:cNvSpPr/>
          <p:nvPr/>
        </p:nvSpPr>
        <p:spPr>
          <a:xfrm>
            <a:off x="5374672" y="6504972"/>
            <a:ext cx="6817328" cy="276999"/>
          </a:xfrm>
          <a:prstGeom prst="rect">
            <a:avLst/>
          </a:prstGeom>
        </p:spPr>
        <p:txBody>
          <a:bodyPr wrap="square">
            <a:spAutoFit/>
          </a:bodyPr>
          <a:lstStyle/>
          <a:p>
            <a:pPr fontAlgn="t"/>
            <a:r>
              <a:rPr lang="en" altLang="zh-CN" sz="1200" dirty="0">
                <a:latin typeface="Arial" panose="020B0604020202020204" pitchFamily="34" charset="0"/>
              </a:rPr>
              <a:t>Wang N, Zhang Y, Li Z, et al. Pixel2Mesh: Generating 3D Mesh Models from Single RGB Images[J</a:t>
            </a:r>
            <a:r>
              <a:rPr lang="en-US" altLang="zh-CN" sz="1200" dirty="0">
                <a:latin typeface="Arial" panose="020B0604020202020204" pitchFamily="34" charset="0"/>
              </a:rPr>
              <a:t>]</a:t>
            </a:r>
            <a:endParaRPr lang="en" altLang="zh-CN" sz="1200" dirty="0">
              <a:latin typeface="Arial" panose="020B0604020202020204" pitchFamily="34" charset="0"/>
            </a:endParaRPr>
          </a:p>
        </p:txBody>
      </p:sp>
      <p:sp>
        <p:nvSpPr>
          <p:cNvPr id="6" name="文本框 5">
            <a:extLst>
              <a:ext uri="{FF2B5EF4-FFF2-40B4-BE49-F238E27FC236}">
                <a16:creationId xmlns:a16="http://schemas.microsoft.com/office/drawing/2014/main" id="{F71B6A5C-420A-3149-91F6-1C65107A0DA1}"/>
              </a:ext>
            </a:extLst>
          </p:cNvPr>
          <p:cNvSpPr txBox="1"/>
          <p:nvPr/>
        </p:nvSpPr>
        <p:spPr>
          <a:xfrm>
            <a:off x="1307940" y="3323814"/>
            <a:ext cx="10162572" cy="2677656"/>
          </a:xfrm>
          <a:prstGeom prst="rect">
            <a:avLst/>
          </a:prstGeom>
          <a:noFill/>
        </p:spPr>
        <p:txBody>
          <a:bodyPr wrap="square" rtlCol="0">
            <a:spAutoFit/>
          </a:bodyPr>
          <a:lstStyle/>
          <a:p>
            <a:r>
              <a:rPr kumimoji="1" lang="en-US" altLang="zh-CN" sz="2400" dirty="0"/>
              <a:t>The vertex locations C</a:t>
            </a:r>
            <a:r>
              <a:rPr kumimoji="1" lang="en-US" altLang="zh-CN" sz="2400" baseline="-25000" dirty="0"/>
              <a:t>i</a:t>
            </a:r>
            <a:r>
              <a:rPr kumimoji="1" lang="en-US" altLang="zh-CN" sz="2400" dirty="0"/>
              <a:t> are used to extract image features, which are then combined L with vertex features F</a:t>
            </a:r>
            <a:r>
              <a:rPr kumimoji="1" lang="en-US" altLang="zh-CN" sz="2400" baseline="-25000" dirty="0"/>
              <a:t>i</a:t>
            </a:r>
            <a:r>
              <a:rPr kumimoji="1" lang="en-US" altLang="zh-CN" sz="2400" dirty="0"/>
              <a:t> and fed into G-</a:t>
            </a:r>
            <a:r>
              <a:rPr kumimoji="1" lang="en-US" altLang="zh-CN" sz="2400" dirty="0" err="1"/>
              <a:t>ResNet</a:t>
            </a:r>
            <a:r>
              <a:rPr kumimoji="1" lang="en-US" altLang="zh-CN" sz="2400" dirty="0"/>
              <a:t>[1].</a:t>
            </a:r>
            <a:r>
              <a:rPr kumimoji="1" lang="zh-CN" altLang="en-US" sz="2400" dirty="0"/>
              <a:t> </a:t>
            </a:r>
            <a:r>
              <a:rPr kumimoji="1" lang="en-US" altLang="zh-CN" sz="2400" dirty="0"/>
              <a:t> </a:t>
            </a:r>
            <a:r>
              <a:rPr kumimoji="1" lang="zh-CN" altLang="en-US" sz="2400" dirty="0"/>
              <a:t>     </a:t>
            </a:r>
            <a:r>
              <a:rPr kumimoji="1" lang="en-US" altLang="zh-CN" sz="2400" dirty="0"/>
              <a:t>means a concatenation of the features.</a:t>
            </a:r>
          </a:p>
          <a:p>
            <a:endParaRPr kumimoji="1" lang="en-US" altLang="zh-CN" sz="2400" dirty="0"/>
          </a:p>
          <a:p>
            <a:r>
              <a:rPr kumimoji="1" lang="en" altLang="zh-CN" sz="2400" dirty="0"/>
              <a:t>In order to generate 3D mesh model that is consistent with the object shown in the input image, the deformation block need to pool feature (P) from the input image.</a:t>
            </a:r>
            <a:endParaRPr kumimoji="1" lang="zh-CN" altLang="en-US" sz="2400" dirty="0"/>
          </a:p>
        </p:txBody>
      </p:sp>
      <p:pic>
        <p:nvPicPr>
          <p:cNvPr id="2" name="图片 1">
            <a:extLst>
              <a:ext uri="{FF2B5EF4-FFF2-40B4-BE49-F238E27FC236}">
                <a16:creationId xmlns:a16="http://schemas.microsoft.com/office/drawing/2014/main" id="{8D70F95E-DAA4-1246-ABB4-4DA4AE02FF5C}"/>
              </a:ext>
            </a:extLst>
          </p:cNvPr>
          <p:cNvPicPr>
            <a:picLocks noChangeAspect="1"/>
          </p:cNvPicPr>
          <p:nvPr/>
        </p:nvPicPr>
        <p:blipFill>
          <a:blip r:embed="rId2"/>
          <a:stretch>
            <a:fillRect/>
          </a:stretch>
        </p:blipFill>
        <p:spPr>
          <a:xfrm>
            <a:off x="3434010" y="731516"/>
            <a:ext cx="4506222" cy="2682505"/>
          </a:xfrm>
          <a:prstGeom prst="rect">
            <a:avLst/>
          </a:prstGeom>
        </p:spPr>
      </p:pic>
      <p:pic>
        <p:nvPicPr>
          <p:cNvPr id="3" name="图片 2">
            <a:extLst>
              <a:ext uri="{FF2B5EF4-FFF2-40B4-BE49-F238E27FC236}">
                <a16:creationId xmlns:a16="http://schemas.microsoft.com/office/drawing/2014/main" id="{D38320D6-D419-0E42-A964-C3BD9B4CAB27}"/>
              </a:ext>
            </a:extLst>
          </p:cNvPr>
          <p:cNvPicPr>
            <a:picLocks noChangeAspect="1"/>
          </p:cNvPicPr>
          <p:nvPr/>
        </p:nvPicPr>
        <p:blipFill>
          <a:blip r:embed="rId3"/>
          <a:stretch>
            <a:fillRect/>
          </a:stretch>
        </p:blipFill>
        <p:spPr>
          <a:xfrm>
            <a:off x="8881802" y="3739828"/>
            <a:ext cx="368300" cy="368300"/>
          </a:xfrm>
          <a:prstGeom prst="rect">
            <a:avLst/>
          </a:prstGeom>
        </p:spPr>
      </p:pic>
      <p:sp>
        <p:nvSpPr>
          <p:cNvPr id="11" name="矩形 10">
            <a:extLst>
              <a:ext uri="{FF2B5EF4-FFF2-40B4-BE49-F238E27FC236}">
                <a16:creationId xmlns:a16="http://schemas.microsoft.com/office/drawing/2014/main" id="{54E3A48F-2987-2E48-A1B0-481BAD397FC9}"/>
              </a:ext>
            </a:extLst>
          </p:cNvPr>
          <p:cNvSpPr/>
          <p:nvPr/>
        </p:nvSpPr>
        <p:spPr>
          <a:xfrm>
            <a:off x="5374672" y="6022757"/>
            <a:ext cx="6817328" cy="461665"/>
          </a:xfrm>
          <a:prstGeom prst="rect">
            <a:avLst/>
          </a:prstGeom>
        </p:spPr>
        <p:txBody>
          <a:bodyPr wrap="square">
            <a:spAutoFit/>
          </a:bodyPr>
          <a:lstStyle/>
          <a:p>
            <a:pPr fontAlgn="t"/>
            <a:r>
              <a:rPr lang="en-US" altLang="zh-CN" sz="1200" dirty="0">
                <a:latin typeface="Arial" panose="020B0604020202020204" pitchFamily="34" charset="0"/>
              </a:rPr>
              <a:t>[1]:Bronstein, M.M., Bruna, J., </a:t>
            </a:r>
            <a:r>
              <a:rPr lang="en-US" altLang="zh-CN" sz="1200" dirty="0" err="1">
                <a:latin typeface="Arial" panose="020B0604020202020204" pitchFamily="34" charset="0"/>
              </a:rPr>
              <a:t>LeCun</a:t>
            </a:r>
            <a:r>
              <a:rPr lang="en-US" altLang="zh-CN" sz="1200" dirty="0">
                <a:latin typeface="Arial" panose="020B0604020202020204" pitchFamily="34" charset="0"/>
              </a:rPr>
              <a:t>, Y., </a:t>
            </a:r>
            <a:r>
              <a:rPr lang="en-US" altLang="zh-CN" sz="1200" dirty="0" err="1">
                <a:latin typeface="Arial" panose="020B0604020202020204" pitchFamily="34" charset="0"/>
              </a:rPr>
              <a:t>Szlam</a:t>
            </a:r>
            <a:r>
              <a:rPr lang="en-US" altLang="zh-CN" sz="1200" dirty="0">
                <a:latin typeface="Arial" panose="020B0604020202020204" pitchFamily="34" charset="0"/>
              </a:rPr>
              <a:t>, A., </a:t>
            </a:r>
            <a:r>
              <a:rPr lang="en-US" altLang="zh-CN" sz="1200" dirty="0" err="1">
                <a:latin typeface="Arial" panose="020B0604020202020204" pitchFamily="34" charset="0"/>
              </a:rPr>
              <a:t>Vandergheynst</a:t>
            </a:r>
            <a:r>
              <a:rPr lang="en-US" altLang="zh-CN" sz="1200" dirty="0">
                <a:latin typeface="Arial" panose="020B0604020202020204" pitchFamily="34" charset="0"/>
              </a:rPr>
              <a:t>, P.: Geometric deep learning: Going beyond </a:t>
            </a:r>
            <a:r>
              <a:rPr lang="en-US" altLang="zh-CN" sz="1200" dirty="0" err="1">
                <a:latin typeface="Arial" panose="020B0604020202020204" pitchFamily="34" charset="0"/>
              </a:rPr>
              <a:t>euclidean</a:t>
            </a:r>
            <a:r>
              <a:rPr lang="en-US" altLang="zh-CN" sz="1200" dirty="0">
                <a:latin typeface="Arial" panose="020B0604020202020204" pitchFamily="34" charset="0"/>
              </a:rPr>
              <a:t> data. IEEE Signal Process. Mag. 34(4), 18–42 (2017)</a:t>
            </a:r>
            <a:endParaRPr lang="en" altLang="zh-CN" sz="1200" dirty="0">
              <a:latin typeface="Arial" panose="020B0604020202020204" pitchFamily="34" charset="0"/>
            </a:endParaRPr>
          </a:p>
        </p:txBody>
      </p:sp>
    </p:spTree>
    <p:extLst>
      <p:ext uri="{BB962C8B-B14F-4D97-AF65-F5344CB8AC3E}">
        <p14:creationId xmlns:p14="http://schemas.microsoft.com/office/powerpoint/2010/main" val="337548249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normAutofit/>
          </a:bodyPr>
          <a:lstStyle/>
          <a:p>
            <a:r>
              <a:rPr lang="en-US" altLang="zh-CN" dirty="0"/>
              <a:t>Perceptual feature pooling layer</a:t>
            </a:r>
            <a:endParaRPr lang="zh-CN" altLang="en-US" dirty="0"/>
          </a:p>
        </p:txBody>
      </p:sp>
      <p:sp>
        <p:nvSpPr>
          <p:cNvPr id="5" name="矩形 4"/>
          <p:cNvSpPr/>
          <p:nvPr/>
        </p:nvSpPr>
        <p:spPr>
          <a:xfrm>
            <a:off x="1053989" y="731516"/>
            <a:ext cx="7129929" cy="338554"/>
          </a:xfrm>
          <a:prstGeom prst="rect">
            <a:avLst/>
          </a:prstGeom>
        </p:spPr>
        <p:txBody>
          <a:bodyPr wrap="square">
            <a:spAutoFit/>
          </a:bodyPr>
          <a:lstStyle/>
          <a:p>
            <a:r>
              <a:rPr lang="en" altLang="zh-CN" sz="1600" dirty="0">
                <a:solidFill>
                  <a:schemeClr val="tx1">
                    <a:lumMod val="50000"/>
                    <a:lumOff val="50000"/>
                  </a:schemeClr>
                </a:solidFill>
              </a:rPr>
              <a:t>Technical details</a:t>
            </a:r>
            <a:endParaRPr lang="zh-CN" altLang="en-US" sz="1600" dirty="0">
              <a:solidFill>
                <a:schemeClr val="tx1">
                  <a:lumMod val="50000"/>
                  <a:lumOff val="50000"/>
                </a:schemeClr>
              </a:solidFill>
            </a:endParaRPr>
          </a:p>
        </p:txBody>
      </p:sp>
      <p:sp>
        <p:nvSpPr>
          <p:cNvPr id="10" name="矩形 9">
            <a:extLst>
              <a:ext uri="{FF2B5EF4-FFF2-40B4-BE49-F238E27FC236}">
                <a16:creationId xmlns:a16="http://schemas.microsoft.com/office/drawing/2014/main" id="{EC556E99-B534-9544-9F7D-2C24803747B0}"/>
              </a:ext>
            </a:extLst>
          </p:cNvPr>
          <p:cNvSpPr/>
          <p:nvPr/>
        </p:nvSpPr>
        <p:spPr>
          <a:xfrm>
            <a:off x="5374672" y="6504972"/>
            <a:ext cx="6817328" cy="276999"/>
          </a:xfrm>
          <a:prstGeom prst="rect">
            <a:avLst/>
          </a:prstGeom>
        </p:spPr>
        <p:txBody>
          <a:bodyPr wrap="square">
            <a:spAutoFit/>
          </a:bodyPr>
          <a:lstStyle/>
          <a:p>
            <a:pPr fontAlgn="t"/>
            <a:r>
              <a:rPr lang="en" altLang="zh-CN" sz="1200" dirty="0">
                <a:latin typeface="Arial" panose="020B0604020202020204" pitchFamily="34" charset="0"/>
              </a:rPr>
              <a:t>Wang N, Zhang Y, Li Z, et al. Pixel2Mesh: Generating 3D Mesh Models from Single RGB Images[J</a:t>
            </a:r>
            <a:r>
              <a:rPr lang="en-US" altLang="zh-CN" sz="1200" dirty="0">
                <a:latin typeface="Arial" panose="020B0604020202020204" pitchFamily="34" charset="0"/>
              </a:rPr>
              <a:t>]</a:t>
            </a:r>
            <a:endParaRPr lang="en" altLang="zh-CN" sz="1200" dirty="0">
              <a:latin typeface="Arial" panose="020B0604020202020204" pitchFamily="34" charset="0"/>
            </a:endParaRPr>
          </a:p>
        </p:txBody>
      </p:sp>
      <p:sp>
        <p:nvSpPr>
          <p:cNvPr id="6" name="文本框 5">
            <a:extLst>
              <a:ext uri="{FF2B5EF4-FFF2-40B4-BE49-F238E27FC236}">
                <a16:creationId xmlns:a16="http://schemas.microsoft.com/office/drawing/2014/main" id="{F71B6A5C-420A-3149-91F6-1C65107A0DA1}"/>
              </a:ext>
            </a:extLst>
          </p:cNvPr>
          <p:cNvSpPr txBox="1"/>
          <p:nvPr/>
        </p:nvSpPr>
        <p:spPr>
          <a:xfrm>
            <a:off x="1307940" y="3323814"/>
            <a:ext cx="10162572" cy="1938992"/>
          </a:xfrm>
          <a:prstGeom prst="rect">
            <a:avLst/>
          </a:prstGeom>
          <a:noFill/>
        </p:spPr>
        <p:txBody>
          <a:bodyPr wrap="square" rtlCol="0">
            <a:spAutoFit/>
          </a:bodyPr>
          <a:lstStyle/>
          <a:p>
            <a:r>
              <a:rPr kumimoji="1" lang="en-US" altLang="zh-CN" sz="2400" dirty="0"/>
              <a:t>The 3D vertices are projected to the image plane using camera </a:t>
            </a:r>
            <a:r>
              <a:rPr kumimoji="1" lang="en-US" altLang="zh-CN" sz="2400" dirty="0" err="1"/>
              <a:t>intrinsics</a:t>
            </a:r>
            <a:r>
              <a:rPr kumimoji="1" lang="en-US" altLang="zh-CN" sz="2400" dirty="0"/>
              <a:t>, and perceptual feature is pooled from the 2D-CNN layers using bilinear interpolation.</a:t>
            </a:r>
          </a:p>
          <a:p>
            <a:endParaRPr kumimoji="1" lang="en-US" altLang="zh-CN" sz="2400" dirty="0"/>
          </a:p>
          <a:p>
            <a:r>
              <a:rPr kumimoji="1" lang="en-US" altLang="zh-CN" sz="2400" dirty="0"/>
              <a:t>The</a:t>
            </a:r>
            <a:r>
              <a:rPr kumimoji="1" lang="zh-CN" altLang="en-US" sz="2400" dirty="0"/>
              <a:t> </a:t>
            </a:r>
            <a:r>
              <a:rPr kumimoji="1" lang="en-US" altLang="zh-CN" sz="2400" dirty="0"/>
              <a:t>model</a:t>
            </a:r>
            <a:r>
              <a:rPr kumimoji="1" lang="zh-CN" altLang="en-US" sz="2400" dirty="0"/>
              <a:t> </a:t>
            </a:r>
            <a:r>
              <a:rPr kumimoji="1" lang="en-US" altLang="zh-CN" sz="2400" dirty="0"/>
              <a:t>use</a:t>
            </a:r>
            <a:r>
              <a:rPr kumimoji="1" lang="zh-CN" altLang="en-US" sz="2400" dirty="0"/>
              <a:t> </a:t>
            </a:r>
            <a:r>
              <a:rPr kumimoji="1" lang="en-US" altLang="zh-CN" sz="2400" dirty="0"/>
              <a:t>a</a:t>
            </a:r>
            <a:r>
              <a:rPr kumimoji="1" lang="zh-CN" altLang="en-US" sz="2400" dirty="0"/>
              <a:t> </a:t>
            </a:r>
            <a:r>
              <a:rPr kumimoji="1" lang="en" altLang="zh-CN" sz="2400" dirty="0"/>
              <a:t>VGG-16 architecture</a:t>
            </a:r>
            <a:r>
              <a:rPr kumimoji="1" lang="en-US" altLang="zh-CN" sz="2400" dirty="0"/>
              <a:t>,</a:t>
            </a:r>
            <a:r>
              <a:rPr kumimoji="1" lang="en" altLang="zh-CN" sz="2400" dirty="0"/>
              <a:t> </a:t>
            </a:r>
            <a:r>
              <a:rPr kumimoji="1" lang="en-US" altLang="zh-CN" sz="2400" dirty="0"/>
              <a:t>i</a:t>
            </a:r>
            <a:r>
              <a:rPr kumimoji="1" lang="en" altLang="zh-CN" sz="2400" dirty="0"/>
              <a:t>n particular, we concatenate feature extracted from layer ‘conv3</a:t>
            </a:r>
            <a:r>
              <a:rPr kumimoji="1" lang="en-US" altLang="zh-CN" sz="2400" dirty="0"/>
              <a:t>-</a:t>
            </a:r>
            <a:r>
              <a:rPr kumimoji="1" lang="en" altLang="zh-CN" sz="2400" dirty="0"/>
              <a:t>3’, ‘conv4</a:t>
            </a:r>
            <a:r>
              <a:rPr kumimoji="1" lang="en-US" altLang="zh-CN" sz="2400" dirty="0"/>
              <a:t>-</a:t>
            </a:r>
            <a:r>
              <a:rPr kumimoji="1" lang="en" altLang="zh-CN" sz="2400" dirty="0"/>
              <a:t>3’, and ‘conv5</a:t>
            </a:r>
            <a:r>
              <a:rPr kumimoji="1" lang="en-US" altLang="zh-CN" sz="2400" dirty="0"/>
              <a:t>-3</a:t>
            </a:r>
            <a:r>
              <a:rPr kumimoji="1" lang="en" altLang="zh-CN" sz="2400" dirty="0"/>
              <a:t>’,</a:t>
            </a:r>
            <a:endParaRPr kumimoji="1" lang="zh-CN" altLang="en-US" sz="2400" dirty="0"/>
          </a:p>
        </p:txBody>
      </p:sp>
      <p:pic>
        <p:nvPicPr>
          <p:cNvPr id="7" name="图片 6">
            <a:extLst>
              <a:ext uri="{FF2B5EF4-FFF2-40B4-BE49-F238E27FC236}">
                <a16:creationId xmlns:a16="http://schemas.microsoft.com/office/drawing/2014/main" id="{9C442EAC-5516-5F40-B8E1-9C3B6C3FD45B}"/>
              </a:ext>
            </a:extLst>
          </p:cNvPr>
          <p:cNvPicPr>
            <a:picLocks noChangeAspect="1"/>
          </p:cNvPicPr>
          <p:nvPr/>
        </p:nvPicPr>
        <p:blipFill>
          <a:blip r:embed="rId2"/>
          <a:stretch>
            <a:fillRect/>
          </a:stretch>
        </p:blipFill>
        <p:spPr>
          <a:xfrm>
            <a:off x="3319202" y="900793"/>
            <a:ext cx="4320089" cy="2406625"/>
          </a:xfrm>
          <a:prstGeom prst="rect">
            <a:avLst/>
          </a:prstGeom>
        </p:spPr>
      </p:pic>
      <p:pic>
        <p:nvPicPr>
          <p:cNvPr id="9" name="图片 8">
            <a:extLst>
              <a:ext uri="{FF2B5EF4-FFF2-40B4-BE49-F238E27FC236}">
                <a16:creationId xmlns:a16="http://schemas.microsoft.com/office/drawing/2014/main" id="{F0A2E369-7647-F940-8ED9-26C97169B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3918" y="1063518"/>
            <a:ext cx="2176626" cy="2176626"/>
          </a:xfrm>
          <a:prstGeom prst="rect">
            <a:avLst/>
          </a:prstGeom>
        </p:spPr>
      </p:pic>
    </p:spTree>
    <p:extLst>
      <p:ext uri="{BB962C8B-B14F-4D97-AF65-F5344CB8AC3E}">
        <p14:creationId xmlns:p14="http://schemas.microsoft.com/office/powerpoint/2010/main" val="123321829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normAutofit/>
          </a:bodyPr>
          <a:lstStyle/>
          <a:p>
            <a:r>
              <a:rPr lang="en-US" altLang="zh-CN" dirty="0"/>
              <a:t>Graph </a:t>
            </a:r>
            <a:r>
              <a:rPr lang="en-US" altLang="zh-CN" dirty="0" err="1"/>
              <a:t>unpooling</a:t>
            </a:r>
            <a:r>
              <a:rPr lang="en-US" altLang="zh-CN" dirty="0"/>
              <a:t> layer</a:t>
            </a:r>
            <a:endParaRPr lang="zh-CN" altLang="en-US" dirty="0"/>
          </a:p>
        </p:txBody>
      </p:sp>
      <p:sp>
        <p:nvSpPr>
          <p:cNvPr id="5" name="矩形 4"/>
          <p:cNvSpPr/>
          <p:nvPr/>
        </p:nvSpPr>
        <p:spPr>
          <a:xfrm>
            <a:off x="1053989" y="731516"/>
            <a:ext cx="7129929" cy="338554"/>
          </a:xfrm>
          <a:prstGeom prst="rect">
            <a:avLst/>
          </a:prstGeom>
        </p:spPr>
        <p:txBody>
          <a:bodyPr wrap="square">
            <a:spAutoFit/>
          </a:bodyPr>
          <a:lstStyle/>
          <a:p>
            <a:r>
              <a:rPr lang="en" altLang="zh-CN" sz="1600" dirty="0">
                <a:solidFill>
                  <a:schemeClr val="tx1">
                    <a:lumMod val="50000"/>
                    <a:lumOff val="50000"/>
                  </a:schemeClr>
                </a:solidFill>
              </a:rPr>
              <a:t>Technical details</a:t>
            </a:r>
            <a:endParaRPr lang="zh-CN" altLang="en-US" sz="1600" dirty="0">
              <a:solidFill>
                <a:schemeClr val="tx1">
                  <a:lumMod val="50000"/>
                  <a:lumOff val="50000"/>
                </a:schemeClr>
              </a:solidFill>
            </a:endParaRPr>
          </a:p>
        </p:txBody>
      </p:sp>
      <p:sp>
        <p:nvSpPr>
          <p:cNvPr id="10" name="矩形 9">
            <a:extLst>
              <a:ext uri="{FF2B5EF4-FFF2-40B4-BE49-F238E27FC236}">
                <a16:creationId xmlns:a16="http://schemas.microsoft.com/office/drawing/2014/main" id="{EC556E99-B534-9544-9F7D-2C24803747B0}"/>
              </a:ext>
            </a:extLst>
          </p:cNvPr>
          <p:cNvSpPr/>
          <p:nvPr/>
        </p:nvSpPr>
        <p:spPr>
          <a:xfrm>
            <a:off x="5374672" y="6504972"/>
            <a:ext cx="6817328" cy="276999"/>
          </a:xfrm>
          <a:prstGeom prst="rect">
            <a:avLst/>
          </a:prstGeom>
        </p:spPr>
        <p:txBody>
          <a:bodyPr wrap="square">
            <a:spAutoFit/>
          </a:bodyPr>
          <a:lstStyle/>
          <a:p>
            <a:pPr fontAlgn="t"/>
            <a:r>
              <a:rPr lang="en" altLang="zh-CN" sz="1200" dirty="0">
                <a:latin typeface="Arial" panose="020B0604020202020204" pitchFamily="34" charset="0"/>
              </a:rPr>
              <a:t>Wang N, Zhang Y, Li Z, et al. Pixel2Mesh: Generating 3D Mesh Models from Single RGB Images[J</a:t>
            </a:r>
            <a:r>
              <a:rPr lang="en-US" altLang="zh-CN" sz="1200" dirty="0">
                <a:latin typeface="Arial" panose="020B0604020202020204" pitchFamily="34" charset="0"/>
              </a:rPr>
              <a:t>]</a:t>
            </a:r>
            <a:endParaRPr lang="en" altLang="zh-CN" sz="1200" dirty="0">
              <a:latin typeface="Arial" panose="020B0604020202020204" pitchFamily="34" charset="0"/>
            </a:endParaRPr>
          </a:p>
        </p:txBody>
      </p:sp>
      <p:sp>
        <p:nvSpPr>
          <p:cNvPr id="6" name="文本框 5">
            <a:extLst>
              <a:ext uri="{FF2B5EF4-FFF2-40B4-BE49-F238E27FC236}">
                <a16:creationId xmlns:a16="http://schemas.microsoft.com/office/drawing/2014/main" id="{F71B6A5C-420A-3149-91F6-1C65107A0DA1}"/>
              </a:ext>
            </a:extLst>
          </p:cNvPr>
          <p:cNvSpPr txBox="1"/>
          <p:nvPr/>
        </p:nvSpPr>
        <p:spPr>
          <a:xfrm>
            <a:off x="1307940" y="3967699"/>
            <a:ext cx="10162572" cy="1569660"/>
          </a:xfrm>
          <a:prstGeom prst="rect">
            <a:avLst/>
          </a:prstGeom>
          <a:noFill/>
        </p:spPr>
        <p:txBody>
          <a:bodyPr wrap="square" rtlCol="0">
            <a:spAutoFit/>
          </a:bodyPr>
          <a:lstStyle/>
          <a:p>
            <a:pPr marL="457200" indent="-457200">
              <a:buAutoNum type="alphaLcParenBoth"/>
            </a:pPr>
            <a:r>
              <a:rPr kumimoji="1" lang="en-US" altLang="zh-CN" sz="2400" dirty="0"/>
              <a:t>Black vertices and dashed edges are added in the </a:t>
            </a:r>
            <a:r>
              <a:rPr kumimoji="1" lang="en-US" altLang="zh-CN" sz="2400" dirty="0" err="1"/>
              <a:t>unpooling</a:t>
            </a:r>
            <a:r>
              <a:rPr kumimoji="1" lang="en-US" altLang="zh-CN" sz="2400" dirty="0"/>
              <a:t> layer. </a:t>
            </a:r>
          </a:p>
          <a:p>
            <a:pPr marL="457200" indent="-457200">
              <a:buAutoNum type="alphaLcParenBoth"/>
            </a:pPr>
            <a:endParaRPr kumimoji="1" lang="en-US" altLang="zh-CN" sz="2400" dirty="0"/>
          </a:p>
          <a:p>
            <a:pPr marL="457200" indent="-457200">
              <a:buAutoNum type="alphaLcParenBoth"/>
            </a:pPr>
            <a:r>
              <a:rPr kumimoji="1" lang="en-US" altLang="zh-CN" sz="2400" dirty="0"/>
              <a:t>The face based </a:t>
            </a:r>
            <a:r>
              <a:rPr kumimoji="1" lang="en-US" altLang="zh-CN" sz="2400" dirty="0" err="1"/>
              <a:t>unpooling</a:t>
            </a:r>
            <a:r>
              <a:rPr kumimoji="1" lang="en-US" altLang="zh-CN" sz="2400" dirty="0"/>
              <a:t> leads to imbalanced vertex degrees, while the edge-based </a:t>
            </a:r>
            <a:r>
              <a:rPr kumimoji="1" lang="en-US" altLang="zh-CN" sz="2400" dirty="0" err="1"/>
              <a:t>unpooling</a:t>
            </a:r>
            <a:r>
              <a:rPr kumimoji="1" lang="en-US" altLang="zh-CN" sz="2400" dirty="0"/>
              <a:t> remains regular.</a:t>
            </a:r>
            <a:endParaRPr kumimoji="1" lang="zh-CN" altLang="en-US" sz="2400" dirty="0"/>
          </a:p>
        </p:txBody>
      </p:sp>
      <p:pic>
        <p:nvPicPr>
          <p:cNvPr id="2" name="图片 1">
            <a:extLst>
              <a:ext uri="{FF2B5EF4-FFF2-40B4-BE49-F238E27FC236}">
                <a16:creationId xmlns:a16="http://schemas.microsoft.com/office/drawing/2014/main" id="{F685CEB8-303E-0F4B-AFC3-72F8FC92B94D}"/>
              </a:ext>
            </a:extLst>
          </p:cNvPr>
          <p:cNvPicPr>
            <a:picLocks noChangeAspect="1"/>
          </p:cNvPicPr>
          <p:nvPr/>
        </p:nvPicPr>
        <p:blipFill>
          <a:blip r:embed="rId2"/>
          <a:stretch>
            <a:fillRect/>
          </a:stretch>
        </p:blipFill>
        <p:spPr>
          <a:xfrm>
            <a:off x="1307940" y="1231819"/>
            <a:ext cx="9291175" cy="2574131"/>
          </a:xfrm>
          <a:prstGeom prst="rect">
            <a:avLst/>
          </a:prstGeom>
        </p:spPr>
      </p:pic>
    </p:spTree>
    <p:extLst>
      <p:ext uri="{BB962C8B-B14F-4D97-AF65-F5344CB8AC3E}">
        <p14:creationId xmlns:p14="http://schemas.microsoft.com/office/powerpoint/2010/main" val="298650094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normAutofit/>
          </a:bodyPr>
          <a:lstStyle/>
          <a:p>
            <a:r>
              <a:rPr lang="en-US" altLang="zh-CN" dirty="0"/>
              <a:t>Losses</a:t>
            </a:r>
            <a:endParaRPr lang="zh-CN" altLang="en-US" dirty="0"/>
          </a:p>
        </p:txBody>
      </p:sp>
      <p:sp>
        <p:nvSpPr>
          <p:cNvPr id="5" name="矩形 4"/>
          <p:cNvSpPr/>
          <p:nvPr/>
        </p:nvSpPr>
        <p:spPr>
          <a:xfrm>
            <a:off x="1053989" y="731516"/>
            <a:ext cx="7129929" cy="338554"/>
          </a:xfrm>
          <a:prstGeom prst="rect">
            <a:avLst/>
          </a:prstGeom>
        </p:spPr>
        <p:txBody>
          <a:bodyPr wrap="square">
            <a:spAutoFit/>
          </a:bodyPr>
          <a:lstStyle/>
          <a:p>
            <a:r>
              <a:rPr lang="en" altLang="zh-CN" sz="1600" dirty="0">
                <a:solidFill>
                  <a:schemeClr val="tx1">
                    <a:lumMod val="50000"/>
                    <a:lumOff val="50000"/>
                  </a:schemeClr>
                </a:solidFill>
              </a:rPr>
              <a:t>Technical details</a:t>
            </a:r>
            <a:endParaRPr lang="zh-CN" altLang="en-US" sz="1600" dirty="0">
              <a:solidFill>
                <a:schemeClr val="tx1">
                  <a:lumMod val="50000"/>
                  <a:lumOff val="50000"/>
                </a:schemeClr>
              </a:solidFill>
            </a:endParaRPr>
          </a:p>
        </p:txBody>
      </p:sp>
      <p:sp>
        <p:nvSpPr>
          <p:cNvPr id="10" name="矩形 9">
            <a:extLst>
              <a:ext uri="{FF2B5EF4-FFF2-40B4-BE49-F238E27FC236}">
                <a16:creationId xmlns:a16="http://schemas.microsoft.com/office/drawing/2014/main" id="{EC556E99-B534-9544-9F7D-2C24803747B0}"/>
              </a:ext>
            </a:extLst>
          </p:cNvPr>
          <p:cNvSpPr/>
          <p:nvPr/>
        </p:nvSpPr>
        <p:spPr>
          <a:xfrm>
            <a:off x="5374672" y="6504972"/>
            <a:ext cx="6817328" cy="276999"/>
          </a:xfrm>
          <a:prstGeom prst="rect">
            <a:avLst/>
          </a:prstGeom>
        </p:spPr>
        <p:txBody>
          <a:bodyPr wrap="square">
            <a:spAutoFit/>
          </a:bodyPr>
          <a:lstStyle/>
          <a:p>
            <a:pPr fontAlgn="t"/>
            <a:r>
              <a:rPr lang="en" altLang="zh-CN" sz="1200" dirty="0">
                <a:latin typeface="Arial" panose="020B0604020202020204" pitchFamily="34" charset="0"/>
              </a:rPr>
              <a:t>Wang N, Zhang Y, Li Z, et al. Pixel2Mesh: Generating 3D Mesh Models from Single RGB Images[J</a:t>
            </a:r>
            <a:r>
              <a:rPr lang="en-US" altLang="zh-CN" sz="1200" dirty="0">
                <a:latin typeface="Arial" panose="020B0604020202020204" pitchFamily="34" charset="0"/>
              </a:rPr>
              <a:t>]</a:t>
            </a:r>
            <a:endParaRPr lang="en" altLang="zh-CN" sz="1200" dirty="0">
              <a:latin typeface="Arial" panose="020B0604020202020204" pitchFamily="34" charset="0"/>
            </a:endParaRPr>
          </a:p>
        </p:txBody>
      </p:sp>
      <p:sp>
        <p:nvSpPr>
          <p:cNvPr id="6" name="文本框 5">
            <a:extLst>
              <a:ext uri="{FF2B5EF4-FFF2-40B4-BE49-F238E27FC236}">
                <a16:creationId xmlns:a16="http://schemas.microsoft.com/office/drawing/2014/main" id="{F71B6A5C-420A-3149-91F6-1C65107A0DA1}"/>
              </a:ext>
            </a:extLst>
          </p:cNvPr>
          <p:cNvSpPr txBox="1"/>
          <p:nvPr/>
        </p:nvSpPr>
        <p:spPr>
          <a:xfrm>
            <a:off x="1053989" y="1498753"/>
            <a:ext cx="4559733" cy="3108543"/>
          </a:xfrm>
          <a:prstGeom prst="rect">
            <a:avLst/>
          </a:prstGeom>
          <a:noFill/>
        </p:spPr>
        <p:txBody>
          <a:bodyPr wrap="square" rtlCol="0">
            <a:spAutoFit/>
          </a:bodyPr>
          <a:lstStyle/>
          <a:p>
            <a:r>
              <a:rPr kumimoji="1" lang="en-US" altLang="zh-CN" sz="2800" dirty="0"/>
              <a:t>Chamfer loss:</a:t>
            </a:r>
          </a:p>
          <a:p>
            <a:endParaRPr kumimoji="1" lang="en-US" altLang="zh-CN" sz="2800" dirty="0"/>
          </a:p>
          <a:p>
            <a:r>
              <a:rPr kumimoji="1" lang="en-US" altLang="zh-CN" sz="2800" dirty="0"/>
              <a:t>Normal</a:t>
            </a:r>
            <a:r>
              <a:rPr kumimoji="1" lang="zh-CN" altLang="en-US" sz="2800" dirty="0"/>
              <a:t> </a:t>
            </a:r>
            <a:r>
              <a:rPr kumimoji="1" lang="en-US" altLang="zh-CN" sz="2800" dirty="0"/>
              <a:t>loss:</a:t>
            </a:r>
          </a:p>
          <a:p>
            <a:endParaRPr kumimoji="1" lang="en-US" altLang="zh-CN" sz="2800" dirty="0"/>
          </a:p>
          <a:p>
            <a:r>
              <a:rPr kumimoji="1" lang="en" altLang="zh-CN" sz="2800" dirty="0"/>
              <a:t>Laplacian regularization</a:t>
            </a:r>
            <a:r>
              <a:rPr kumimoji="1" lang="en-US" altLang="zh-CN" sz="2800" dirty="0"/>
              <a:t>:</a:t>
            </a:r>
            <a:endParaRPr kumimoji="1" lang="en" altLang="zh-CN" sz="2800" dirty="0"/>
          </a:p>
          <a:p>
            <a:endParaRPr kumimoji="1" lang="en" altLang="zh-CN" sz="2800" dirty="0"/>
          </a:p>
          <a:p>
            <a:r>
              <a:rPr kumimoji="1" lang="en" altLang="zh-CN" sz="2800" dirty="0"/>
              <a:t>Edge length regularization</a:t>
            </a:r>
            <a:r>
              <a:rPr kumimoji="1" lang="en-US" altLang="zh-CN" sz="2800" dirty="0"/>
              <a:t>:</a:t>
            </a:r>
            <a:r>
              <a:rPr kumimoji="1" lang="zh-CN" altLang="en-US" sz="2800" dirty="0"/>
              <a:t> </a:t>
            </a:r>
          </a:p>
        </p:txBody>
      </p:sp>
      <p:pic>
        <p:nvPicPr>
          <p:cNvPr id="3" name="图片 2">
            <a:extLst>
              <a:ext uri="{FF2B5EF4-FFF2-40B4-BE49-F238E27FC236}">
                <a16:creationId xmlns:a16="http://schemas.microsoft.com/office/drawing/2014/main" id="{25E4F1DC-DC22-4040-83C5-1C26FFA6A19B}"/>
              </a:ext>
            </a:extLst>
          </p:cNvPr>
          <p:cNvPicPr>
            <a:picLocks noChangeAspect="1"/>
          </p:cNvPicPr>
          <p:nvPr/>
        </p:nvPicPr>
        <p:blipFill>
          <a:blip r:embed="rId2"/>
          <a:stretch>
            <a:fillRect/>
          </a:stretch>
        </p:blipFill>
        <p:spPr>
          <a:xfrm>
            <a:off x="3421605" y="1498753"/>
            <a:ext cx="7690091" cy="597289"/>
          </a:xfrm>
          <a:prstGeom prst="rect">
            <a:avLst/>
          </a:prstGeom>
        </p:spPr>
      </p:pic>
      <p:pic>
        <p:nvPicPr>
          <p:cNvPr id="7" name="图片 6">
            <a:extLst>
              <a:ext uri="{FF2B5EF4-FFF2-40B4-BE49-F238E27FC236}">
                <a16:creationId xmlns:a16="http://schemas.microsoft.com/office/drawing/2014/main" id="{8706E357-B27D-7C4B-8679-4FABEE0DC866}"/>
              </a:ext>
            </a:extLst>
          </p:cNvPr>
          <p:cNvPicPr>
            <a:picLocks noChangeAspect="1"/>
          </p:cNvPicPr>
          <p:nvPr/>
        </p:nvPicPr>
        <p:blipFill>
          <a:blip r:embed="rId3"/>
          <a:stretch>
            <a:fillRect/>
          </a:stretch>
        </p:blipFill>
        <p:spPr>
          <a:xfrm>
            <a:off x="3236732" y="2233735"/>
            <a:ext cx="8546296" cy="749320"/>
          </a:xfrm>
          <a:prstGeom prst="rect">
            <a:avLst/>
          </a:prstGeom>
        </p:spPr>
      </p:pic>
      <p:pic>
        <p:nvPicPr>
          <p:cNvPr id="9" name="图片 8">
            <a:extLst>
              <a:ext uri="{FF2B5EF4-FFF2-40B4-BE49-F238E27FC236}">
                <a16:creationId xmlns:a16="http://schemas.microsoft.com/office/drawing/2014/main" id="{8D25B3FF-7020-4F43-A089-E0BF99D614F8}"/>
              </a:ext>
            </a:extLst>
          </p:cNvPr>
          <p:cNvPicPr>
            <a:picLocks noChangeAspect="1"/>
          </p:cNvPicPr>
          <p:nvPr/>
        </p:nvPicPr>
        <p:blipFill>
          <a:blip r:embed="rId4"/>
          <a:stretch>
            <a:fillRect/>
          </a:stretch>
        </p:blipFill>
        <p:spPr>
          <a:xfrm>
            <a:off x="8991611" y="3416068"/>
            <a:ext cx="3059920" cy="385410"/>
          </a:xfrm>
          <a:prstGeom prst="rect">
            <a:avLst/>
          </a:prstGeom>
        </p:spPr>
      </p:pic>
      <p:grpSp>
        <p:nvGrpSpPr>
          <p:cNvPr id="13" name="组合 12">
            <a:extLst>
              <a:ext uri="{FF2B5EF4-FFF2-40B4-BE49-F238E27FC236}">
                <a16:creationId xmlns:a16="http://schemas.microsoft.com/office/drawing/2014/main" id="{5E879C3E-EE87-1B4C-AC4B-25A8355B1BCD}"/>
              </a:ext>
            </a:extLst>
          </p:cNvPr>
          <p:cNvGrpSpPr/>
          <p:nvPr/>
        </p:nvGrpSpPr>
        <p:grpSpPr>
          <a:xfrm>
            <a:off x="4618953" y="3133746"/>
            <a:ext cx="4372658" cy="762467"/>
            <a:chOff x="2641600" y="4230390"/>
            <a:chExt cx="5168900" cy="917505"/>
          </a:xfrm>
        </p:grpSpPr>
        <p:pic>
          <p:nvPicPr>
            <p:cNvPr id="11" name="图片 10">
              <a:extLst>
                <a:ext uri="{FF2B5EF4-FFF2-40B4-BE49-F238E27FC236}">
                  <a16:creationId xmlns:a16="http://schemas.microsoft.com/office/drawing/2014/main" id="{286B589C-83C5-CF4C-B3AB-0DA0E71922EE}"/>
                </a:ext>
              </a:extLst>
            </p:cNvPr>
            <p:cNvPicPr>
              <a:picLocks noChangeAspect="1"/>
            </p:cNvPicPr>
            <p:nvPr/>
          </p:nvPicPr>
          <p:blipFill>
            <a:blip r:embed="rId5"/>
            <a:stretch>
              <a:fillRect/>
            </a:stretch>
          </p:blipFill>
          <p:spPr>
            <a:xfrm>
              <a:off x="4381500" y="4230390"/>
              <a:ext cx="3429000" cy="876300"/>
            </a:xfrm>
            <a:prstGeom prst="rect">
              <a:avLst/>
            </a:prstGeom>
          </p:spPr>
        </p:pic>
        <p:pic>
          <p:nvPicPr>
            <p:cNvPr id="12" name="图片 11">
              <a:extLst>
                <a:ext uri="{FF2B5EF4-FFF2-40B4-BE49-F238E27FC236}">
                  <a16:creationId xmlns:a16="http://schemas.microsoft.com/office/drawing/2014/main" id="{20FF2A1F-6F37-E34C-A122-E16CB7ADE283}"/>
                </a:ext>
              </a:extLst>
            </p:cNvPr>
            <p:cNvPicPr>
              <a:picLocks noChangeAspect="1"/>
            </p:cNvPicPr>
            <p:nvPr/>
          </p:nvPicPr>
          <p:blipFill>
            <a:blip r:embed="rId6"/>
            <a:stretch>
              <a:fillRect/>
            </a:stretch>
          </p:blipFill>
          <p:spPr>
            <a:xfrm>
              <a:off x="2641600" y="4233495"/>
              <a:ext cx="1739900" cy="914400"/>
            </a:xfrm>
            <a:prstGeom prst="rect">
              <a:avLst/>
            </a:prstGeom>
          </p:spPr>
        </p:pic>
      </p:grpSp>
      <p:pic>
        <p:nvPicPr>
          <p:cNvPr id="15" name="图片 14">
            <a:extLst>
              <a:ext uri="{FF2B5EF4-FFF2-40B4-BE49-F238E27FC236}">
                <a16:creationId xmlns:a16="http://schemas.microsoft.com/office/drawing/2014/main" id="{912BAF7F-1386-BC44-B1A0-823712E8D2B4}"/>
              </a:ext>
            </a:extLst>
          </p:cNvPr>
          <p:cNvPicPr>
            <a:picLocks noChangeAspect="1"/>
          </p:cNvPicPr>
          <p:nvPr/>
        </p:nvPicPr>
        <p:blipFill rotWithShape="1">
          <a:blip r:embed="rId7"/>
          <a:srcRect r="1192"/>
          <a:stretch/>
        </p:blipFill>
        <p:spPr>
          <a:xfrm>
            <a:off x="5162963" y="4012662"/>
            <a:ext cx="5049491" cy="599021"/>
          </a:xfrm>
          <a:prstGeom prst="rect">
            <a:avLst/>
          </a:prstGeom>
        </p:spPr>
      </p:pic>
      <p:pic>
        <p:nvPicPr>
          <p:cNvPr id="17" name="图片 16">
            <a:extLst>
              <a:ext uri="{FF2B5EF4-FFF2-40B4-BE49-F238E27FC236}">
                <a16:creationId xmlns:a16="http://schemas.microsoft.com/office/drawing/2014/main" id="{63A1126B-B2D5-CE43-B7AB-AA027AE405CC}"/>
              </a:ext>
            </a:extLst>
          </p:cNvPr>
          <p:cNvPicPr>
            <a:picLocks noChangeAspect="1"/>
          </p:cNvPicPr>
          <p:nvPr/>
        </p:nvPicPr>
        <p:blipFill>
          <a:blip r:embed="rId8"/>
          <a:stretch>
            <a:fillRect/>
          </a:stretch>
        </p:blipFill>
        <p:spPr>
          <a:xfrm>
            <a:off x="2157772" y="5014802"/>
            <a:ext cx="8483600" cy="774700"/>
          </a:xfrm>
          <a:prstGeom prst="rect">
            <a:avLst/>
          </a:prstGeom>
          <a:ln>
            <a:solidFill>
              <a:schemeClr val="tx1"/>
            </a:solidFill>
          </a:ln>
        </p:spPr>
      </p:pic>
    </p:spTree>
    <p:extLst>
      <p:ext uri="{BB962C8B-B14F-4D97-AF65-F5344CB8AC3E}">
        <p14:creationId xmlns:p14="http://schemas.microsoft.com/office/powerpoint/2010/main" val="315387292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lstStyle/>
          <a:p>
            <a:pPr algn="r"/>
            <a:r>
              <a:rPr lang="en-US" altLang="zh-CN" dirty="0"/>
              <a:t>Experiments</a:t>
            </a:r>
            <a:endParaRPr lang="zh-CN" altLang="en-US" dirty="0"/>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3</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2299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normAutofit/>
          </a:bodyPr>
          <a:lstStyle/>
          <a:p>
            <a:r>
              <a:rPr lang="en" altLang="zh-CN" dirty="0"/>
              <a:t>Quantitative</a:t>
            </a:r>
            <a:r>
              <a:rPr lang="en-US" altLang="zh-CN" dirty="0"/>
              <a:t> results——F1</a:t>
            </a:r>
            <a:r>
              <a:rPr lang="zh-CN" altLang="en-US" dirty="0"/>
              <a:t> </a:t>
            </a:r>
            <a:r>
              <a:rPr lang="en-US" altLang="zh-CN" dirty="0"/>
              <a:t>score</a:t>
            </a:r>
            <a:endParaRPr lang="zh-CN" altLang="en-US" dirty="0"/>
          </a:p>
        </p:txBody>
      </p:sp>
      <p:sp>
        <p:nvSpPr>
          <p:cNvPr id="5" name="矩形 4"/>
          <p:cNvSpPr/>
          <p:nvPr/>
        </p:nvSpPr>
        <p:spPr>
          <a:xfrm>
            <a:off x="1053989" y="731516"/>
            <a:ext cx="7129929" cy="338554"/>
          </a:xfrm>
          <a:prstGeom prst="rect">
            <a:avLst/>
          </a:prstGeom>
        </p:spPr>
        <p:txBody>
          <a:bodyPr wrap="square">
            <a:spAutoFit/>
          </a:bodyPr>
          <a:lstStyle/>
          <a:p>
            <a:r>
              <a:rPr lang="en" altLang="zh-CN" sz="1600" dirty="0">
                <a:solidFill>
                  <a:schemeClr val="tx1">
                    <a:lumMod val="50000"/>
                    <a:lumOff val="50000"/>
                  </a:schemeClr>
                </a:solidFill>
              </a:rPr>
              <a:t>Experiments</a:t>
            </a:r>
            <a:endParaRPr lang="zh-CN" altLang="en-US" sz="1600" dirty="0">
              <a:solidFill>
                <a:schemeClr val="tx1">
                  <a:lumMod val="50000"/>
                  <a:lumOff val="50000"/>
                </a:schemeClr>
              </a:solidFill>
            </a:endParaRPr>
          </a:p>
        </p:txBody>
      </p:sp>
      <p:sp>
        <p:nvSpPr>
          <p:cNvPr id="10" name="矩形 9">
            <a:extLst>
              <a:ext uri="{FF2B5EF4-FFF2-40B4-BE49-F238E27FC236}">
                <a16:creationId xmlns:a16="http://schemas.microsoft.com/office/drawing/2014/main" id="{EC556E99-B534-9544-9F7D-2C24803747B0}"/>
              </a:ext>
            </a:extLst>
          </p:cNvPr>
          <p:cNvSpPr/>
          <p:nvPr/>
        </p:nvSpPr>
        <p:spPr>
          <a:xfrm>
            <a:off x="5374672" y="6504972"/>
            <a:ext cx="6817328" cy="276999"/>
          </a:xfrm>
          <a:prstGeom prst="rect">
            <a:avLst/>
          </a:prstGeom>
        </p:spPr>
        <p:txBody>
          <a:bodyPr wrap="square">
            <a:spAutoFit/>
          </a:bodyPr>
          <a:lstStyle/>
          <a:p>
            <a:pPr fontAlgn="t"/>
            <a:r>
              <a:rPr lang="en" altLang="zh-CN" sz="1200" dirty="0">
                <a:latin typeface="Arial" panose="020B0604020202020204" pitchFamily="34" charset="0"/>
              </a:rPr>
              <a:t>Wang N, Zhang Y, Li Z, et al. Pixel2Mesh: Generating 3D Mesh Models from Single RGB Images[J</a:t>
            </a:r>
            <a:r>
              <a:rPr lang="en-US" altLang="zh-CN" sz="1200" dirty="0">
                <a:latin typeface="Arial" panose="020B0604020202020204" pitchFamily="34" charset="0"/>
              </a:rPr>
              <a:t>]</a:t>
            </a:r>
            <a:endParaRPr lang="en" altLang="zh-CN" sz="1200" dirty="0">
              <a:latin typeface="Arial" panose="020B0604020202020204" pitchFamily="34" charset="0"/>
            </a:endParaRPr>
          </a:p>
        </p:txBody>
      </p:sp>
      <p:pic>
        <p:nvPicPr>
          <p:cNvPr id="16" name="图片 15">
            <a:extLst>
              <a:ext uri="{FF2B5EF4-FFF2-40B4-BE49-F238E27FC236}">
                <a16:creationId xmlns:a16="http://schemas.microsoft.com/office/drawing/2014/main" id="{7F7651E9-D25E-AA4D-99E7-EED78414EC4F}"/>
              </a:ext>
            </a:extLst>
          </p:cNvPr>
          <p:cNvPicPr>
            <a:picLocks noChangeAspect="1"/>
          </p:cNvPicPr>
          <p:nvPr/>
        </p:nvPicPr>
        <p:blipFill>
          <a:blip r:embed="rId2"/>
          <a:stretch>
            <a:fillRect/>
          </a:stretch>
        </p:blipFill>
        <p:spPr>
          <a:xfrm>
            <a:off x="2512472" y="900793"/>
            <a:ext cx="7424677" cy="5224773"/>
          </a:xfrm>
          <a:prstGeom prst="rect">
            <a:avLst/>
          </a:prstGeom>
        </p:spPr>
      </p:pic>
    </p:spTree>
    <p:extLst>
      <p:ext uri="{BB962C8B-B14F-4D97-AF65-F5344CB8AC3E}">
        <p14:creationId xmlns:p14="http://schemas.microsoft.com/office/powerpoint/2010/main" val="95445314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normAutofit/>
          </a:bodyPr>
          <a:lstStyle/>
          <a:p>
            <a:r>
              <a:rPr lang="en" altLang="zh-CN" dirty="0"/>
              <a:t>Quantitative</a:t>
            </a:r>
            <a:r>
              <a:rPr lang="en-US" altLang="zh-CN" dirty="0"/>
              <a:t> results——CD</a:t>
            </a:r>
            <a:r>
              <a:rPr lang="zh-CN" altLang="en-US" dirty="0"/>
              <a:t> </a:t>
            </a:r>
            <a:r>
              <a:rPr lang="en-US" altLang="zh-CN" dirty="0"/>
              <a:t>and</a:t>
            </a:r>
            <a:r>
              <a:rPr lang="zh-CN" altLang="en-US" dirty="0"/>
              <a:t> </a:t>
            </a:r>
            <a:r>
              <a:rPr lang="en-US" altLang="zh-CN" dirty="0"/>
              <a:t>EMD</a:t>
            </a:r>
            <a:endParaRPr lang="zh-CN" altLang="en-US" dirty="0"/>
          </a:p>
        </p:txBody>
      </p:sp>
      <p:sp>
        <p:nvSpPr>
          <p:cNvPr id="5" name="矩形 4"/>
          <p:cNvSpPr/>
          <p:nvPr/>
        </p:nvSpPr>
        <p:spPr>
          <a:xfrm>
            <a:off x="1053989" y="731516"/>
            <a:ext cx="7129929" cy="338554"/>
          </a:xfrm>
          <a:prstGeom prst="rect">
            <a:avLst/>
          </a:prstGeom>
        </p:spPr>
        <p:txBody>
          <a:bodyPr wrap="square">
            <a:spAutoFit/>
          </a:bodyPr>
          <a:lstStyle/>
          <a:p>
            <a:r>
              <a:rPr lang="en" altLang="zh-CN" sz="1600" dirty="0">
                <a:solidFill>
                  <a:schemeClr val="tx1">
                    <a:lumMod val="50000"/>
                    <a:lumOff val="50000"/>
                  </a:schemeClr>
                </a:solidFill>
              </a:rPr>
              <a:t>Experiments</a:t>
            </a:r>
            <a:endParaRPr lang="zh-CN" altLang="en-US" sz="1600" dirty="0">
              <a:solidFill>
                <a:schemeClr val="tx1">
                  <a:lumMod val="50000"/>
                  <a:lumOff val="50000"/>
                </a:schemeClr>
              </a:solidFill>
            </a:endParaRPr>
          </a:p>
        </p:txBody>
      </p:sp>
      <p:sp>
        <p:nvSpPr>
          <p:cNvPr id="10" name="矩形 9">
            <a:extLst>
              <a:ext uri="{FF2B5EF4-FFF2-40B4-BE49-F238E27FC236}">
                <a16:creationId xmlns:a16="http://schemas.microsoft.com/office/drawing/2014/main" id="{EC556E99-B534-9544-9F7D-2C24803747B0}"/>
              </a:ext>
            </a:extLst>
          </p:cNvPr>
          <p:cNvSpPr/>
          <p:nvPr/>
        </p:nvSpPr>
        <p:spPr>
          <a:xfrm>
            <a:off x="5374672" y="6504972"/>
            <a:ext cx="6817328" cy="276999"/>
          </a:xfrm>
          <a:prstGeom prst="rect">
            <a:avLst/>
          </a:prstGeom>
        </p:spPr>
        <p:txBody>
          <a:bodyPr wrap="square">
            <a:spAutoFit/>
          </a:bodyPr>
          <a:lstStyle/>
          <a:p>
            <a:pPr fontAlgn="t"/>
            <a:r>
              <a:rPr lang="en" altLang="zh-CN" sz="1200" dirty="0">
                <a:latin typeface="Arial" panose="020B0604020202020204" pitchFamily="34" charset="0"/>
              </a:rPr>
              <a:t>Wang N, Zhang Y, Li Z, et al. Pixel2Mesh: Generating 3D Mesh Models from Single RGB Images[J</a:t>
            </a:r>
            <a:r>
              <a:rPr lang="en-US" altLang="zh-CN" sz="1200" dirty="0">
                <a:latin typeface="Arial" panose="020B0604020202020204" pitchFamily="34" charset="0"/>
              </a:rPr>
              <a:t>]</a:t>
            </a:r>
            <a:endParaRPr lang="en" altLang="zh-CN" sz="1200" dirty="0">
              <a:latin typeface="Arial" panose="020B0604020202020204" pitchFamily="34" charset="0"/>
            </a:endParaRPr>
          </a:p>
        </p:txBody>
      </p:sp>
      <p:pic>
        <p:nvPicPr>
          <p:cNvPr id="2" name="图片 1">
            <a:extLst>
              <a:ext uri="{FF2B5EF4-FFF2-40B4-BE49-F238E27FC236}">
                <a16:creationId xmlns:a16="http://schemas.microsoft.com/office/drawing/2014/main" id="{59FBDDAB-5A12-2446-9524-72CFC56AB81C}"/>
              </a:ext>
            </a:extLst>
          </p:cNvPr>
          <p:cNvPicPr>
            <a:picLocks noChangeAspect="1"/>
          </p:cNvPicPr>
          <p:nvPr/>
        </p:nvPicPr>
        <p:blipFill>
          <a:blip r:embed="rId2"/>
          <a:stretch>
            <a:fillRect/>
          </a:stretch>
        </p:blipFill>
        <p:spPr>
          <a:xfrm>
            <a:off x="2302478" y="898952"/>
            <a:ext cx="8255059" cy="5522350"/>
          </a:xfrm>
          <a:prstGeom prst="rect">
            <a:avLst/>
          </a:prstGeom>
        </p:spPr>
      </p:pic>
    </p:spTree>
    <p:extLst>
      <p:ext uri="{BB962C8B-B14F-4D97-AF65-F5344CB8AC3E}">
        <p14:creationId xmlns:p14="http://schemas.microsoft.com/office/powerpoint/2010/main" val="48604243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4" name="标题 3"/>
          <p:cNvSpPr>
            <a:spLocks noGrp="1"/>
          </p:cNvSpPr>
          <p:nvPr>
            <p:ph type="ctrTitle"/>
          </p:nvPr>
        </p:nvSpPr>
        <p:spPr>
          <a:xfrm>
            <a:off x="3009417" y="5486400"/>
            <a:ext cx="9182583" cy="1371600"/>
          </a:xfrm>
        </p:spPr>
        <p:txBody>
          <a:bodyPr>
            <a:noAutofit/>
          </a:bodyPr>
          <a:lstStyle/>
          <a:p>
            <a:r>
              <a:rPr lang="en-US" altLang="zh-CN" sz="3200" dirty="0"/>
              <a:t>Pixel2Mesh:</a:t>
            </a:r>
            <a:br>
              <a:rPr lang="en-US" altLang="zh-CN" sz="3200" dirty="0"/>
            </a:br>
            <a:r>
              <a:rPr lang="en-US" altLang="zh-CN" sz="2400" dirty="0"/>
              <a:t>Generating 3D Mesh Models from Single RGB Images</a:t>
            </a:r>
            <a:endParaRPr lang="zh-CN" altLang="en-US" sz="3200" dirty="0"/>
          </a:p>
        </p:txBody>
      </p:sp>
    </p:spTree>
    <p:extLst>
      <p:ext uri="{BB962C8B-B14F-4D97-AF65-F5344CB8AC3E}">
        <p14:creationId xmlns:p14="http://schemas.microsoft.com/office/powerpoint/2010/main" val="342036353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normAutofit/>
          </a:bodyPr>
          <a:lstStyle/>
          <a:p>
            <a:r>
              <a:rPr lang="en-US" altLang="zh-CN" dirty="0"/>
              <a:t>EMD</a:t>
            </a:r>
            <a:endParaRPr lang="zh-CN" altLang="en-US" dirty="0"/>
          </a:p>
        </p:txBody>
      </p:sp>
      <p:sp>
        <p:nvSpPr>
          <p:cNvPr id="5" name="矩形 4"/>
          <p:cNvSpPr/>
          <p:nvPr/>
        </p:nvSpPr>
        <p:spPr>
          <a:xfrm>
            <a:off x="1053989" y="731516"/>
            <a:ext cx="7129929" cy="338554"/>
          </a:xfrm>
          <a:prstGeom prst="rect">
            <a:avLst/>
          </a:prstGeom>
        </p:spPr>
        <p:txBody>
          <a:bodyPr wrap="square">
            <a:spAutoFit/>
          </a:bodyPr>
          <a:lstStyle/>
          <a:p>
            <a:r>
              <a:rPr lang="en" altLang="zh-CN" sz="1600" dirty="0">
                <a:solidFill>
                  <a:schemeClr val="tx1">
                    <a:lumMod val="50000"/>
                    <a:lumOff val="50000"/>
                  </a:schemeClr>
                </a:solidFill>
              </a:rPr>
              <a:t>Experiments</a:t>
            </a:r>
            <a:endParaRPr lang="zh-CN" altLang="en-US" sz="1600" dirty="0">
              <a:solidFill>
                <a:schemeClr val="tx1">
                  <a:lumMod val="50000"/>
                  <a:lumOff val="50000"/>
                </a:schemeClr>
              </a:solidFill>
            </a:endParaRPr>
          </a:p>
        </p:txBody>
      </p:sp>
      <p:sp>
        <p:nvSpPr>
          <p:cNvPr id="10" name="矩形 9">
            <a:extLst>
              <a:ext uri="{FF2B5EF4-FFF2-40B4-BE49-F238E27FC236}">
                <a16:creationId xmlns:a16="http://schemas.microsoft.com/office/drawing/2014/main" id="{EC556E99-B534-9544-9F7D-2C24803747B0}"/>
              </a:ext>
            </a:extLst>
          </p:cNvPr>
          <p:cNvSpPr/>
          <p:nvPr/>
        </p:nvSpPr>
        <p:spPr>
          <a:xfrm>
            <a:off x="5374672" y="6504972"/>
            <a:ext cx="6817328" cy="276999"/>
          </a:xfrm>
          <a:prstGeom prst="rect">
            <a:avLst/>
          </a:prstGeom>
        </p:spPr>
        <p:txBody>
          <a:bodyPr wrap="square">
            <a:spAutoFit/>
          </a:bodyPr>
          <a:lstStyle/>
          <a:p>
            <a:pPr fontAlgn="t"/>
            <a:r>
              <a:rPr lang="en" altLang="zh-CN" sz="1200" dirty="0">
                <a:latin typeface="Arial" panose="020B0604020202020204" pitchFamily="34" charset="0"/>
              </a:rPr>
              <a:t>Wang N, Zhang Y, Li Z, et al. Pixel2Mesh: Generating 3D Mesh Models from Single RGB Images[J</a:t>
            </a:r>
            <a:r>
              <a:rPr lang="en-US" altLang="zh-CN" sz="1200" dirty="0">
                <a:latin typeface="Arial" panose="020B0604020202020204" pitchFamily="34" charset="0"/>
              </a:rPr>
              <a:t>]</a:t>
            </a:r>
            <a:endParaRPr lang="en" altLang="zh-CN" sz="1200" dirty="0">
              <a:latin typeface="Arial" panose="020B0604020202020204" pitchFamily="34" charset="0"/>
            </a:endParaRPr>
          </a:p>
        </p:txBody>
      </p:sp>
      <p:sp>
        <p:nvSpPr>
          <p:cNvPr id="3" name="文本框 2">
            <a:extLst>
              <a:ext uri="{FF2B5EF4-FFF2-40B4-BE49-F238E27FC236}">
                <a16:creationId xmlns:a16="http://schemas.microsoft.com/office/drawing/2014/main" id="{32C506DB-7A2D-CB4F-B7D3-8A25FBD645D9}"/>
              </a:ext>
            </a:extLst>
          </p:cNvPr>
          <p:cNvSpPr txBox="1"/>
          <p:nvPr/>
        </p:nvSpPr>
        <p:spPr>
          <a:xfrm>
            <a:off x="1053989" y="1229709"/>
            <a:ext cx="7685688" cy="1200329"/>
          </a:xfrm>
          <a:prstGeom prst="rect">
            <a:avLst/>
          </a:prstGeom>
          <a:noFill/>
        </p:spPr>
        <p:txBody>
          <a:bodyPr wrap="square" rtlCol="0">
            <a:spAutoFit/>
          </a:bodyPr>
          <a:lstStyle/>
          <a:p>
            <a:r>
              <a:rPr kumimoji="1" lang="en" altLang="zh-CN" dirty="0"/>
              <a:t>In statistics, the earth mover's distance (EMD) is a measure of the distance between two probability distributions over a region D. </a:t>
            </a:r>
            <a:endParaRPr kumimoji="1" lang="en-US" altLang="zh-CN" dirty="0"/>
          </a:p>
          <a:p>
            <a:endParaRPr kumimoji="1" lang="en-US" altLang="zh-CN" dirty="0"/>
          </a:p>
          <a:p>
            <a:r>
              <a:rPr kumimoji="1" lang="en" altLang="zh-CN" dirty="0"/>
              <a:t>In mathematics, this is known as the Wasserstein metric. </a:t>
            </a:r>
          </a:p>
        </p:txBody>
      </p:sp>
      <p:pic>
        <p:nvPicPr>
          <p:cNvPr id="15" name="图片 14">
            <a:extLst>
              <a:ext uri="{FF2B5EF4-FFF2-40B4-BE49-F238E27FC236}">
                <a16:creationId xmlns:a16="http://schemas.microsoft.com/office/drawing/2014/main" id="{6CD123F0-2A0B-F744-921E-B22E61FF6348}"/>
              </a:ext>
            </a:extLst>
          </p:cNvPr>
          <p:cNvPicPr>
            <a:picLocks noChangeAspect="1"/>
          </p:cNvPicPr>
          <p:nvPr/>
        </p:nvPicPr>
        <p:blipFill>
          <a:blip r:embed="rId3"/>
          <a:stretch>
            <a:fillRect/>
          </a:stretch>
        </p:blipFill>
        <p:spPr>
          <a:xfrm>
            <a:off x="1119677" y="2514157"/>
            <a:ext cx="7620000" cy="3937000"/>
          </a:xfrm>
          <a:prstGeom prst="rect">
            <a:avLst/>
          </a:prstGeom>
        </p:spPr>
      </p:pic>
      <p:pic>
        <p:nvPicPr>
          <p:cNvPr id="13" name="图片 12">
            <a:extLst>
              <a:ext uri="{FF2B5EF4-FFF2-40B4-BE49-F238E27FC236}">
                <a16:creationId xmlns:a16="http://schemas.microsoft.com/office/drawing/2014/main" id="{06D1EF5A-0BCD-4B46-987C-1D9C8F83DB44}"/>
              </a:ext>
            </a:extLst>
          </p:cNvPr>
          <p:cNvPicPr>
            <a:picLocks noChangeAspect="1"/>
          </p:cNvPicPr>
          <p:nvPr/>
        </p:nvPicPr>
        <p:blipFill>
          <a:blip r:embed="rId4"/>
          <a:stretch>
            <a:fillRect/>
          </a:stretch>
        </p:blipFill>
        <p:spPr>
          <a:xfrm>
            <a:off x="5797549" y="3816816"/>
            <a:ext cx="5486400" cy="520700"/>
          </a:xfrm>
          <a:prstGeom prst="rect">
            <a:avLst/>
          </a:prstGeom>
        </p:spPr>
      </p:pic>
      <p:pic>
        <p:nvPicPr>
          <p:cNvPr id="12" name="图片 11">
            <a:extLst>
              <a:ext uri="{FF2B5EF4-FFF2-40B4-BE49-F238E27FC236}">
                <a16:creationId xmlns:a16="http://schemas.microsoft.com/office/drawing/2014/main" id="{5F6C85D1-12A4-2E4A-8800-D749724F3726}"/>
              </a:ext>
            </a:extLst>
          </p:cNvPr>
          <p:cNvPicPr>
            <a:picLocks noChangeAspect="1"/>
          </p:cNvPicPr>
          <p:nvPr/>
        </p:nvPicPr>
        <p:blipFill>
          <a:blip r:embed="rId5"/>
          <a:stretch>
            <a:fillRect/>
          </a:stretch>
        </p:blipFill>
        <p:spPr>
          <a:xfrm>
            <a:off x="5727699" y="3152911"/>
            <a:ext cx="5626100" cy="508000"/>
          </a:xfrm>
          <a:prstGeom prst="rect">
            <a:avLst/>
          </a:prstGeom>
        </p:spPr>
      </p:pic>
      <p:pic>
        <p:nvPicPr>
          <p:cNvPr id="8" name="图片 7">
            <a:extLst>
              <a:ext uri="{FF2B5EF4-FFF2-40B4-BE49-F238E27FC236}">
                <a16:creationId xmlns:a16="http://schemas.microsoft.com/office/drawing/2014/main" id="{6446A3A4-E297-F34D-834C-F6F8E52520BA}"/>
              </a:ext>
            </a:extLst>
          </p:cNvPr>
          <p:cNvPicPr>
            <a:picLocks noChangeAspect="1"/>
          </p:cNvPicPr>
          <p:nvPr/>
        </p:nvPicPr>
        <p:blipFill>
          <a:blip r:embed="rId6"/>
          <a:stretch>
            <a:fillRect/>
          </a:stretch>
        </p:blipFill>
        <p:spPr>
          <a:xfrm>
            <a:off x="6288577" y="4744639"/>
            <a:ext cx="4902200" cy="1219200"/>
          </a:xfrm>
          <a:prstGeom prst="rect">
            <a:avLst/>
          </a:prstGeom>
        </p:spPr>
      </p:pic>
    </p:spTree>
    <p:extLst>
      <p:ext uri="{BB962C8B-B14F-4D97-AF65-F5344CB8AC3E}">
        <p14:creationId xmlns:p14="http://schemas.microsoft.com/office/powerpoint/2010/main" val="182360791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normAutofit/>
          </a:bodyPr>
          <a:lstStyle/>
          <a:p>
            <a:r>
              <a:rPr lang="en-US" altLang="zh-CN" dirty="0"/>
              <a:t>Qualitative results for ablation study</a:t>
            </a:r>
            <a:endParaRPr lang="zh-CN" altLang="en-US" dirty="0"/>
          </a:p>
        </p:txBody>
      </p:sp>
      <p:sp>
        <p:nvSpPr>
          <p:cNvPr id="5" name="矩形 4"/>
          <p:cNvSpPr/>
          <p:nvPr/>
        </p:nvSpPr>
        <p:spPr>
          <a:xfrm>
            <a:off x="1053989" y="731516"/>
            <a:ext cx="7129929" cy="338554"/>
          </a:xfrm>
          <a:prstGeom prst="rect">
            <a:avLst/>
          </a:prstGeom>
        </p:spPr>
        <p:txBody>
          <a:bodyPr wrap="square">
            <a:spAutoFit/>
          </a:bodyPr>
          <a:lstStyle/>
          <a:p>
            <a:r>
              <a:rPr lang="en" altLang="zh-CN" sz="1600" dirty="0">
                <a:solidFill>
                  <a:schemeClr val="tx1">
                    <a:lumMod val="50000"/>
                    <a:lumOff val="50000"/>
                  </a:schemeClr>
                </a:solidFill>
              </a:rPr>
              <a:t>Technical details</a:t>
            </a:r>
            <a:endParaRPr lang="zh-CN" altLang="en-US" sz="1600" dirty="0">
              <a:solidFill>
                <a:schemeClr val="tx1">
                  <a:lumMod val="50000"/>
                  <a:lumOff val="50000"/>
                </a:schemeClr>
              </a:solidFill>
            </a:endParaRPr>
          </a:p>
        </p:txBody>
      </p:sp>
      <p:sp>
        <p:nvSpPr>
          <p:cNvPr id="10" name="矩形 9">
            <a:extLst>
              <a:ext uri="{FF2B5EF4-FFF2-40B4-BE49-F238E27FC236}">
                <a16:creationId xmlns:a16="http://schemas.microsoft.com/office/drawing/2014/main" id="{EC556E99-B534-9544-9F7D-2C24803747B0}"/>
              </a:ext>
            </a:extLst>
          </p:cNvPr>
          <p:cNvSpPr/>
          <p:nvPr/>
        </p:nvSpPr>
        <p:spPr>
          <a:xfrm>
            <a:off x="5374672" y="6504972"/>
            <a:ext cx="6817328" cy="276999"/>
          </a:xfrm>
          <a:prstGeom prst="rect">
            <a:avLst/>
          </a:prstGeom>
        </p:spPr>
        <p:txBody>
          <a:bodyPr wrap="square">
            <a:spAutoFit/>
          </a:bodyPr>
          <a:lstStyle/>
          <a:p>
            <a:pPr fontAlgn="t"/>
            <a:r>
              <a:rPr lang="en" altLang="zh-CN" sz="1200" dirty="0">
                <a:latin typeface="Arial" panose="020B0604020202020204" pitchFamily="34" charset="0"/>
              </a:rPr>
              <a:t>Wang N, Zhang Y, Li Z, et al. Pixel2Mesh: Generating 3D Mesh Models from Single RGB Images[J</a:t>
            </a:r>
            <a:r>
              <a:rPr lang="en-US" altLang="zh-CN" sz="1200" dirty="0">
                <a:latin typeface="Arial" panose="020B0604020202020204" pitchFamily="34" charset="0"/>
              </a:rPr>
              <a:t>]</a:t>
            </a:r>
            <a:endParaRPr lang="en" altLang="zh-CN" sz="1200" dirty="0">
              <a:latin typeface="Arial" panose="020B0604020202020204" pitchFamily="34" charset="0"/>
            </a:endParaRPr>
          </a:p>
        </p:txBody>
      </p:sp>
      <p:pic>
        <p:nvPicPr>
          <p:cNvPr id="2" name="图片 1">
            <a:extLst>
              <a:ext uri="{FF2B5EF4-FFF2-40B4-BE49-F238E27FC236}">
                <a16:creationId xmlns:a16="http://schemas.microsoft.com/office/drawing/2014/main" id="{FA2DDE92-D02D-7E4F-825A-4A4557DB8F77}"/>
              </a:ext>
            </a:extLst>
          </p:cNvPr>
          <p:cNvPicPr>
            <a:picLocks noChangeAspect="1"/>
          </p:cNvPicPr>
          <p:nvPr/>
        </p:nvPicPr>
        <p:blipFill>
          <a:blip r:embed="rId2"/>
          <a:stretch>
            <a:fillRect/>
          </a:stretch>
        </p:blipFill>
        <p:spPr>
          <a:xfrm>
            <a:off x="0" y="1241612"/>
            <a:ext cx="12192000" cy="4374776"/>
          </a:xfrm>
          <a:prstGeom prst="rect">
            <a:avLst/>
          </a:prstGeom>
        </p:spPr>
      </p:pic>
    </p:spTree>
    <p:extLst>
      <p:ext uri="{BB962C8B-B14F-4D97-AF65-F5344CB8AC3E}">
        <p14:creationId xmlns:p14="http://schemas.microsoft.com/office/powerpoint/2010/main" val="32544766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normAutofit/>
          </a:bodyPr>
          <a:lstStyle/>
          <a:p>
            <a:r>
              <a:rPr lang="en-US" altLang="zh-CN" dirty="0"/>
              <a:t>Reconstructing Real-World images</a:t>
            </a:r>
            <a:endParaRPr lang="zh-CN" altLang="en-US" dirty="0"/>
          </a:p>
        </p:txBody>
      </p:sp>
      <p:sp>
        <p:nvSpPr>
          <p:cNvPr id="5" name="矩形 4"/>
          <p:cNvSpPr/>
          <p:nvPr/>
        </p:nvSpPr>
        <p:spPr>
          <a:xfrm>
            <a:off x="1053989" y="731516"/>
            <a:ext cx="7129929" cy="338554"/>
          </a:xfrm>
          <a:prstGeom prst="rect">
            <a:avLst/>
          </a:prstGeom>
        </p:spPr>
        <p:txBody>
          <a:bodyPr wrap="square">
            <a:spAutoFit/>
          </a:bodyPr>
          <a:lstStyle/>
          <a:p>
            <a:r>
              <a:rPr lang="en" altLang="zh-CN" sz="1600" dirty="0">
                <a:solidFill>
                  <a:schemeClr val="tx1">
                    <a:lumMod val="50000"/>
                    <a:lumOff val="50000"/>
                  </a:schemeClr>
                </a:solidFill>
              </a:rPr>
              <a:t>Technical details</a:t>
            </a:r>
            <a:endParaRPr lang="zh-CN" altLang="en-US" sz="1600" dirty="0">
              <a:solidFill>
                <a:schemeClr val="tx1">
                  <a:lumMod val="50000"/>
                  <a:lumOff val="50000"/>
                </a:schemeClr>
              </a:solidFill>
            </a:endParaRPr>
          </a:p>
        </p:txBody>
      </p:sp>
      <p:sp>
        <p:nvSpPr>
          <p:cNvPr id="10" name="矩形 9">
            <a:extLst>
              <a:ext uri="{FF2B5EF4-FFF2-40B4-BE49-F238E27FC236}">
                <a16:creationId xmlns:a16="http://schemas.microsoft.com/office/drawing/2014/main" id="{EC556E99-B534-9544-9F7D-2C24803747B0}"/>
              </a:ext>
            </a:extLst>
          </p:cNvPr>
          <p:cNvSpPr/>
          <p:nvPr/>
        </p:nvSpPr>
        <p:spPr>
          <a:xfrm>
            <a:off x="5374672" y="6504972"/>
            <a:ext cx="6817328" cy="276999"/>
          </a:xfrm>
          <a:prstGeom prst="rect">
            <a:avLst/>
          </a:prstGeom>
        </p:spPr>
        <p:txBody>
          <a:bodyPr wrap="square">
            <a:spAutoFit/>
          </a:bodyPr>
          <a:lstStyle/>
          <a:p>
            <a:pPr fontAlgn="t"/>
            <a:r>
              <a:rPr lang="en" altLang="zh-CN" sz="1200" dirty="0">
                <a:latin typeface="Arial" panose="020B0604020202020204" pitchFamily="34" charset="0"/>
              </a:rPr>
              <a:t>Wang N, Zhang Y, Li Z, et al. Pixel2Mesh: Generating 3D Mesh Models from Single RGB Images[J</a:t>
            </a:r>
            <a:r>
              <a:rPr lang="en-US" altLang="zh-CN" sz="1200" dirty="0">
                <a:latin typeface="Arial" panose="020B0604020202020204" pitchFamily="34" charset="0"/>
              </a:rPr>
              <a:t>]</a:t>
            </a:r>
            <a:endParaRPr lang="en" altLang="zh-CN" sz="1200" dirty="0">
              <a:latin typeface="Arial" panose="020B0604020202020204" pitchFamily="34" charset="0"/>
            </a:endParaRPr>
          </a:p>
        </p:txBody>
      </p:sp>
      <p:pic>
        <p:nvPicPr>
          <p:cNvPr id="3" name="图片 2">
            <a:extLst>
              <a:ext uri="{FF2B5EF4-FFF2-40B4-BE49-F238E27FC236}">
                <a16:creationId xmlns:a16="http://schemas.microsoft.com/office/drawing/2014/main" id="{A3EEE0F7-46F2-4942-97CE-A8E131B1378C}"/>
              </a:ext>
            </a:extLst>
          </p:cNvPr>
          <p:cNvPicPr>
            <a:picLocks noChangeAspect="1"/>
          </p:cNvPicPr>
          <p:nvPr/>
        </p:nvPicPr>
        <p:blipFill>
          <a:blip r:embed="rId2"/>
          <a:stretch>
            <a:fillRect/>
          </a:stretch>
        </p:blipFill>
        <p:spPr>
          <a:xfrm>
            <a:off x="1315575" y="1443251"/>
            <a:ext cx="9537700" cy="4521200"/>
          </a:xfrm>
          <a:prstGeom prst="rect">
            <a:avLst/>
          </a:prstGeom>
        </p:spPr>
      </p:pic>
    </p:spTree>
    <p:extLst>
      <p:ext uri="{BB962C8B-B14F-4D97-AF65-F5344CB8AC3E}">
        <p14:creationId xmlns:p14="http://schemas.microsoft.com/office/powerpoint/2010/main" val="227939378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lstStyle/>
          <a:p>
            <a:pPr algn="r"/>
            <a:r>
              <a:rPr lang="en-US" altLang="zh-CN" dirty="0"/>
              <a:t>Conclusion</a:t>
            </a:r>
            <a:endParaRPr lang="zh-CN" altLang="en-US" dirty="0"/>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4</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44970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normAutofit/>
          </a:bodyPr>
          <a:lstStyle/>
          <a:p>
            <a:r>
              <a:rPr lang="en-US" altLang="zh-CN" dirty="0"/>
              <a:t>Conclusion</a:t>
            </a:r>
            <a:endParaRPr lang="zh-CN" altLang="en-US" dirty="0"/>
          </a:p>
        </p:txBody>
      </p:sp>
      <p:sp>
        <p:nvSpPr>
          <p:cNvPr id="5" name="矩形 4"/>
          <p:cNvSpPr/>
          <p:nvPr/>
        </p:nvSpPr>
        <p:spPr>
          <a:xfrm>
            <a:off x="1053989" y="731516"/>
            <a:ext cx="7129929" cy="338554"/>
          </a:xfrm>
          <a:prstGeom prst="rect">
            <a:avLst/>
          </a:prstGeom>
        </p:spPr>
        <p:txBody>
          <a:bodyPr wrap="square">
            <a:spAutoFit/>
          </a:bodyPr>
          <a:lstStyle/>
          <a:p>
            <a:r>
              <a:rPr lang="en" altLang="zh-CN" sz="1600" dirty="0">
                <a:solidFill>
                  <a:schemeClr val="tx1">
                    <a:lumMod val="50000"/>
                    <a:lumOff val="50000"/>
                  </a:schemeClr>
                </a:solidFill>
              </a:rPr>
              <a:t>Conclusion</a:t>
            </a:r>
            <a:endParaRPr lang="zh-CN" altLang="en-US" sz="1600" dirty="0">
              <a:solidFill>
                <a:schemeClr val="tx1">
                  <a:lumMod val="50000"/>
                  <a:lumOff val="50000"/>
                </a:schemeClr>
              </a:solidFill>
            </a:endParaRPr>
          </a:p>
        </p:txBody>
      </p:sp>
      <p:sp>
        <p:nvSpPr>
          <p:cNvPr id="10" name="矩形 9">
            <a:extLst>
              <a:ext uri="{FF2B5EF4-FFF2-40B4-BE49-F238E27FC236}">
                <a16:creationId xmlns:a16="http://schemas.microsoft.com/office/drawing/2014/main" id="{EC556E99-B534-9544-9F7D-2C24803747B0}"/>
              </a:ext>
            </a:extLst>
          </p:cNvPr>
          <p:cNvSpPr/>
          <p:nvPr/>
        </p:nvSpPr>
        <p:spPr>
          <a:xfrm>
            <a:off x="5374672" y="6504972"/>
            <a:ext cx="6817328" cy="276999"/>
          </a:xfrm>
          <a:prstGeom prst="rect">
            <a:avLst/>
          </a:prstGeom>
        </p:spPr>
        <p:txBody>
          <a:bodyPr wrap="square">
            <a:spAutoFit/>
          </a:bodyPr>
          <a:lstStyle/>
          <a:p>
            <a:pPr fontAlgn="t"/>
            <a:r>
              <a:rPr lang="en" altLang="zh-CN" sz="1200" dirty="0">
                <a:latin typeface="Arial" panose="020B0604020202020204" pitchFamily="34" charset="0"/>
              </a:rPr>
              <a:t>Wang N, Zhang Y, Li Z, et al. Pixel2Mesh: Generating 3D Mesh Models from Single RGB Images[J</a:t>
            </a:r>
            <a:r>
              <a:rPr lang="en-US" altLang="zh-CN" sz="1200" dirty="0">
                <a:latin typeface="Arial" panose="020B0604020202020204" pitchFamily="34" charset="0"/>
              </a:rPr>
              <a:t>]</a:t>
            </a:r>
            <a:endParaRPr lang="en" altLang="zh-CN" sz="1200" dirty="0">
              <a:latin typeface="Arial" panose="020B0604020202020204" pitchFamily="34" charset="0"/>
            </a:endParaRPr>
          </a:p>
        </p:txBody>
      </p:sp>
      <p:sp>
        <p:nvSpPr>
          <p:cNvPr id="2" name="矩形 1">
            <a:extLst>
              <a:ext uri="{FF2B5EF4-FFF2-40B4-BE49-F238E27FC236}">
                <a16:creationId xmlns:a16="http://schemas.microsoft.com/office/drawing/2014/main" id="{382D36F9-8FBB-DA44-BDEF-22F841BABF48}"/>
              </a:ext>
            </a:extLst>
          </p:cNvPr>
          <p:cNvSpPr/>
          <p:nvPr/>
        </p:nvSpPr>
        <p:spPr>
          <a:xfrm>
            <a:off x="1053989" y="1412393"/>
            <a:ext cx="4724073" cy="3477875"/>
          </a:xfrm>
          <a:prstGeom prst="rect">
            <a:avLst/>
          </a:prstGeom>
        </p:spPr>
        <p:txBody>
          <a:bodyPr wrap="square">
            <a:spAutoFit/>
          </a:bodyPr>
          <a:lstStyle/>
          <a:p>
            <a:r>
              <a:rPr lang="zh-CN" altLang="en-US" sz="2000" dirty="0"/>
              <a:t>Our results are signiﬁcantly better than the previous state-of-the-art using other shape representations such as 3D volume or 3D point cloud. </a:t>
            </a:r>
            <a:endParaRPr lang="en-US" altLang="zh-CN" sz="2000" dirty="0"/>
          </a:p>
          <a:p>
            <a:endParaRPr lang="en-US" altLang="zh-CN" sz="2000" dirty="0"/>
          </a:p>
          <a:p>
            <a:r>
              <a:rPr lang="zh-CN" altLang="en-US" sz="2000" dirty="0"/>
              <a:t>Thus, we believe mesh representation is the next big thing in this direction, and we hope that the key components discovered in our work can support follow-up works that will further advance direct 3D mesh reconstruction from single images.</a:t>
            </a:r>
          </a:p>
        </p:txBody>
      </p:sp>
      <p:pic>
        <p:nvPicPr>
          <p:cNvPr id="6" name="图片 5">
            <a:extLst>
              <a:ext uri="{FF2B5EF4-FFF2-40B4-BE49-F238E27FC236}">
                <a16:creationId xmlns:a16="http://schemas.microsoft.com/office/drawing/2014/main" id="{3E7D1C61-7119-6B44-AF04-11D39E9898AE}"/>
              </a:ext>
            </a:extLst>
          </p:cNvPr>
          <p:cNvPicPr>
            <a:picLocks noChangeAspect="1"/>
          </p:cNvPicPr>
          <p:nvPr/>
        </p:nvPicPr>
        <p:blipFill>
          <a:blip r:embed="rId2"/>
          <a:stretch>
            <a:fillRect/>
          </a:stretch>
        </p:blipFill>
        <p:spPr>
          <a:xfrm>
            <a:off x="5778062" y="491165"/>
            <a:ext cx="5768336" cy="5806453"/>
          </a:xfrm>
          <a:prstGeom prst="rect">
            <a:avLst/>
          </a:prstGeom>
        </p:spPr>
      </p:pic>
    </p:spTree>
    <p:extLst>
      <p:ext uri="{BB962C8B-B14F-4D97-AF65-F5344CB8AC3E}">
        <p14:creationId xmlns:p14="http://schemas.microsoft.com/office/powerpoint/2010/main" val="209573135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normAutofit/>
          </a:bodyPr>
          <a:lstStyle/>
          <a:p>
            <a:r>
              <a:rPr lang="en-US" altLang="zh-CN" dirty="0"/>
              <a:t>Conclusion</a:t>
            </a:r>
            <a:endParaRPr lang="zh-CN" altLang="en-US" dirty="0"/>
          </a:p>
        </p:txBody>
      </p:sp>
      <p:sp>
        <p:nvSpPr>
          <p:cNvPr id="5" name="矩形 4"/>
          <p:cNvSpPr/>
          <p:nvPr/>
        </p:nvSpPr>
        <p:spPr>
          <a:xfrm>
            <a:off x="1053989" y="731516"/>
            <a:ext cx="7129929" cy="338554"/>
          </a:xfrm>
          <a:prstGeom prst="rect">
            <a:avLst/>
          </a:prstGeom>
        </p:spPr>
        <p:txBody>
          <a:bodyPr wrap="square">
            <a:spAutoFit/>
          </a:bodyPr>
          <a:lstStyle/>
          <a:p>
            <a:r>
              <a:rPr lang="en" altLang="zh-CN" sz="1600" dirty="0">
                <a:solidFill>
                  <a:schemeClr val="tx1">
                    <a:lumMod val="50000"/>
                    <a:lumOff val="50000"/>
                  </a:schemeClr>
                </a:solidFill>
              </a:rPr>
              <a:t>Conclusion</a:t>
            </a:r>
            <a:endParaRPr lang="zh-CN" altLang="en-US" sz="1600" dirty="0">
              <a:solidFill>
                <a:schemeClr val="tx1">
                  <a:lumMod val="50000"/>
                  <a:lumOff val="50000"/>
                </a:schemeClr>
              </a:solidFill>
            </a:endParaRPr>
          </a:p>
        </p:txBody>
      </p:sp>
      <p:sp>
        <p:nvSpPr>
          <p:cNvPr id="10" name="矩形 9">
            <a:extLst>
              <a:ext uri="{FF2B5EF4-FFF2-40B4-BE49-F238E27FC236}">
                <a16:creationId xmlns:a16="http://schemas.microsoft.com/office/drawing/2014/main" id="{EC556E99-B534-9544-9F7D-2C24803747B0}"/>
              </a:ext>
            </a:extLst>
          </p:cNvPr>
          <p:cNvSpPr/>
          <p:nvPr/>
        </p:nvSpPr>
        <p:spPr>
          <a:xfrm>
            <a:off x="5374672" y="6504972"/>
            <a:ext cx="6817328" cy="276999"/>
          </a:xfrm>
          <a:prstGeom prst="rect">
            <a:avLst/>
          </a:prstGeom>
        </p:spPr>
        <p:txBody>
          <a:bodyPr wrap="square">
            <a:spAutoFit/>
          </a:bodyPr>
          <a:lstStyle/>
          <a:p>
            <a:pPr fontAlgn="t"/>
            <a:r>
              <a:rPr lang="en" altLang="zh-CN" sz="1200" dirty="0">
                <a:latin typeface="Arial" panose="020B0604020202020204" pitchFamily="34" charset="0"/>
              </a:rPr>
              <a:t>Wang N, Zhang Y, Li Z, et al. Pixel2Mesh: Generating 3D Mesh Models from Single RGB Images[J</a:t>
            </a:r>
            <a:r>
              <a:rPr lang="en-US" altLang="zh-CN" sz="1200" dirty="0">
                <a:latin typeface="Arial" panose="020B0604020202020204" pitchFamily="34" charset="0"/>
              </a:rPr>
              <a:t>]</a:t>
            </a:r>
            <a:endParaRPr lang="en" altLang="zh-CN" sz="1200" dirty="0">
              <a:latin typeface="Arial" panose="020B0604020202020204" pitchFamily="34" charset="0"/>
            </a:endParaRPr>
          </a:p>
        </p:txBody>
      </p:sp>
      <p:sp>
        <p:nvSpPr>
          <p:cNvPr id="2" name="矩形 1">
            <a:extLst>
              <a:ext uri="{FF2B5EF4-FFF2-40B4-BE49-F238E27FC236}">
                <a16:creationId xmlns:a16="http://schemas.microsoft.com/office/drawing/2014/main" id="{382D36F9-8FBB-DA44-BDEF-22F841BABF48}"/>
              </a:ext>
            </a:extLst>
          </p:cNvPr>
          <p:cNvSpPr/>
          <p:nvPr/>
        </p:nvSpPr>
        <p:spPr>
          <a:xfrm>
            <a:off x="1726325" y="1964185"/>
            <a:ext cx="8962696" cy="1754326"/>
          </a:xfrm>
          <a:prstGeom prst="rect">
            <a:avLst/>
          </a:prstGeom>
        </p:spPr>
        <p:txBody>
          <a:bodyPr wrap="square">
            <a:spAutoFit/>
          </a:bodyPr>
          <a:lstStyle/>
          <a:p>
            <a:pPr algn="ctr"/>
            <a:r>
              <a:rPr lang="en" altLang="zh-CN" sz="3600" dirty="0">
                <a:hlinkClick r:id="rId2"/>
              </a:rPr>
              <a:t>https://github.com/nywang16/Pixel2Mesh</a:t>
            </a:r>
            <a:endParaRPr lang="en" altLang="zh-CN" sz="3600" dirty="0"/>
          </a:p>
          <a:p>
            <a:pPr algn="ctr"/>
            <a:endParaRPr lang="en" altLang="zh-CN" sz="3600" dirty="0"/>
          </a:p>
          <a:p>
            <a:pPr algn="ctr"/>
            <a:r>
              <a:rPr lang="en-US" altLang="zh-CN" sz="3600" dirty="0"/>
              <a:t>Welcome</a:t>
            </a:r>
            <a:r>
              <a:rPr lang="zh-CN" altLang="en-US" sz="3600" dirty="0"/>
              <a:t> </a:t>
            </a:r>
            <a:r>
              <a:rPr lang="en-US" altLang="zh-CN" sz="3600" dirty="0"/>
              <a:t>to</a:t>
            </a:r>
            <a:r>
              <a:rPr lang="zh-CN" altLang="en-US" sz="3600" dirty="0"/>
              <a:t> </a:t>
            </a:r>
            <a:r>
              <a:rPr lang="en-US" altLang="zh-CN" sz="3600" dirty="0"/>
              <a:t>star!</a:t>
            </a:r>
            <a:endParaRPr lang="zh-CN" altLang="en-US" sz="3600" dirty="0"/>
          </a:p>
        </p:txBody>
      </p:sp>
    </p:spTree>
    <p:extLst>
      <p:ext uri="{BB962C8B-B14F-4D97-AF65-F5344CB8AC3E}">
        <p14:creationId xmlns:p14="http://schemas.microsoft.com/office/powerpoint/2010/main" val="1521673914"/>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4337836" y="1629000"/>
            <a:ext cx="3600000" cy="3600000"/>
          </a:xfrm>
          <a:prstGeom prst="ellipse">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519509" y="2828835"/>
            <a:ext cx="3236655" cy="1200329"/>
          </a:xfrm>
          <a:prstGeom prst="rect">
            <a:avLst/>
          </a:prstGeom>
          <a:noFill/>
        </p:spPr>
        <p:txBody>
          <a:bodyPr wrap="none" rtlCol="0">
            <a:spAutoFit/>
          </a:bodyPr>
          <a:lstStyle/>
          <a:p>
            <a:pPr algn="ctr"/>
            <a:r>
              <a:rPr lang="en-US" altLang="zh-CN" sz="7200" dirty="0">
                <a:solidFill>
                  <a:schemeClr val="bg1"/>
                </a:solidFill>
              </a:rPr>
              <a:t>THANKS</a:t>
            </a:r>
            <a:endParaRPr lang="zh-CN" altLang="en-US" sz="7200" dirty="0">
              <a:solidFill>
                <a:schemeClr val="bg1"/>
              </a:solidFill>
            </a:endParaRPr>
          </a:p>
        </p:txBody>
      </p:sp>
      <p:cxnSp>
        <p:nvCxnSpPr>
          <p:cNvPr id="7" name="直接连接符 6"/>
          <p:cNvCxnSpPr/>
          <p:nvPr/>
        </p:nvCxnSpPr>
        <p:spPr>
          <a:xfrm>
            <a:off x="4697836" y="2828835"/>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697836" y="4029164"/>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4436036" y="1743300"/>
            <a:ext cx="3403600" cy="3403600"/>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4868286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lstStyle/>
          <a:p>
            <a:pPr algn="r"/>
            <a:r>
              <a:rPr lang="en-US" altLang="zh-CN" dirty="0"/>
              <a:t>Introduction</a:t>
            </a:r>
            <a:endParaRPr lang="zh-CN" altLang="en-US" dirty="0"/>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1</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42101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 altLang="zh-CN" dirty="0"/>
              <a:t>Introduction</a:t>
            </a:r>
            <a:r>
              <a:rPr lang="zh-CN" altLang="en-US" dirty="0"/>
              <a:t> </a:t>
            </a:r>
            <a:r>
              <a:rPr lang="en-US" altLang="zh-CN" dirty="0"/>
              <a:t>of</a:t>
            </a:r>
            <a:r>
              <a:rPr lang="zh-CN" altLang="en-US" dirty="0"/>
              <a:t> </a:t>
            </a:r>
            <a:r>
              <a:rPr lang="en-US" altLang="zh-CN" dirty="0"/>
              <a:t>Pixel2Mesh</a:t>
            </a:r>
            <a:endParaRPr lang="zh-CN" altLang="en-US" dirty="0"/>
          </a:p>
        </p:txBody>
      </p:sp>
      <p:sp>
        <p:nvSpPr>
          <p:cNvPr id="5" name="矩形 4"/>
          <p:cNvSpPr/>
          <p:nvPr/>
        </p:nvSpPr>
        <p:spPr>
          <a:xfrm>
            <a:off x="1053989" y="731516"/>
            <a:ext cx="7129929" cy="338554"/>
          </a:xfrm>
          <a:prstGeom prst="rect">
            <a:avLst/>
          </a:prstGeom>
        </p:spPr>
        <p:txBody>
          <a:bodyPr wrap="square">
            <a:spAutoFit/>
          </a:bodyPr>
          <a:lstStyle/>
          <a:p>
            <a:r>
              <a:rPr lang="en" altLang="zh-CN" sz="1600" dirty="0">
                <a:solidFill>
                  <a:schemeClr val="tx1">
                    <a:lumMod val="50000"/>
                    <a:lumOff val="50000"/>
                  </a:schemeClr>
                </a:solidFill>
              </a:rPr>
              <a:t>Introduction of the model</a:t>
            </a:r>
            <a:endParaRPr lang="zh-CN" altLang="en-US" sz="1600" dirty="0">
              <a:solidFill>
                <a:schemeClr val="tx1">
                  <a:lumMod val="50000"/>
                  <a:lumOff val="50000"/>
                </a:schemeClr>
              </a:solidFill>
            </a:endParaRPr>
          </a:p>
        </p:txBody>
      </p:sp>
      <p:sp>
        <p:nvSpPr>
          <p:cNvPr id="12" name="矩形 11"/>
          <p:cNvSpPr/>
          <p:nvPr/>
        </p:nvSpPr>
        <p:spPr>
          <a:xfrm>
            <a:off x="2928787" y="2098561"/>
            <a:ext cx="6592047" cy="830997"/>
          </a:xfrm>
          <a:prstGeom prst="rect">
            <a:avLst/>
          </a:prstGeom>
        </p:spPr>
        <p:txBody>
          <a:bodyPr wrap="square">
            <a:spAutoFit/>
          </a:bodyPr>
          <a:lstStyle/>
          <a:p>
            <a:r>
              <a:rPr kumimoji="1" lang="en-US" altLang="zh-CN" sz="4800" b="1" dirty="0">
                <a:solidFill>
                  <a:srgbClr val="004F8A"/>
                </a:solidFill>
                <a:latin typeface="Microsoft YaHei" panose="020B0503020204020204" pitchFamily="34" charset="-122"/>
                <a:ea typeface="Microsoft YaHei" panose="020B0503020204020204" pitchFamily="34" charset="-122"/>
              </a:rPr>
              <a:t>What</a:t>
            </a:r>
            <a:r>
              <a:rPr kumimoji="1" lang="zh-CN" altLang="en-US" sz="4800" b="1" dirty="0">
                <a:solidFill>
                  <a:srgbClr val="004F8A"/>
                </a:solidFill>
                <a:latin typeface="Microsoft YaHei" panose="020B0503020204020204" pitchFamily="34" charset="-122"/>
                <a:ea typeface="Microsoft YaHei" panose="020B0503020204020204" pitchFamily="34" charset="-122"/>
              </a:rPr>
              <a:t> </a:t>
            </a:r>
            <a:r>
              <a:rPr kumimoji="1" lang="en-US" altLang="zh-CN" sz="4800" b="1" dirty="0">
                <a:solidFill>
                  <a:srgbClr val="004F8A"/>
                </a:solidFill>
                <a:latin typeface="Microsoft YaHei" panose="020B0503020204020204" pitchFamily="34" charset="-122"/>
                <a:ea typeface="Microsoft YaHei" panose="020B0503020204020204" pitchFamily="34" charset="-122"/>
              </a:rPr>
              <a:t>is</a:t>
            </a:r>
            <a:r>
              <a:rPr kumimoji="1" lang="zh-CN" altLang="en-US" sz="4800" b="1" dirty="0">
                <a:solidFill>
                  <a:srgbClr val="004F8A"/>
                </a:solidFill>
                <a:latin typeface="Microsoft YaHei" panose="020B0503020204020204" pitchFamily="34" charset="-122"/>
                <a:ea typeface="Microsoft YaHei" panose="020B0503020204020204" pitchFamily="34" charset="-122"/>
              </a:rPr>
              <a:t> </a:t>
            </a:r>
            <a:r>
              <a:rPr kumimoji="1" lang="en-US" altLang="zh-CN" sz="4800" b="1" dirty="0">
                <a:solidFill>
                  <a:srgbClr val="004F8A"/>
                </a:solidFill>
                <a:latin typeface="Microsoft YaHei" panose="020B0503020204020204" pitchFamily="34" charset="-122"/>
                <a:ea typeface="Microsoft YaHei" panose="020B0503020204020204" pitchFamily="34" charset="-122"/>
              </a:rPr>
              <a:t>Pixel2Mesh?</a:t>
            </a:r>
          </a:p>
        </p:txBody>
      </p:sp>
      <p:sp>
        <p:nvSpPr>
          <p:cNvPr id="13" name="矩形 12"/>
          <p:cNvSpPr/>
          <p:nvPr/>
        </p:nvSpPr>
        <p:spPr>
          <a:xfrm>
            <a:off x="3277949" y="4330758"/>
            <a:ext cx="6592047" cy="830997"/>
          </a:xfrm>
          <a:prstGeom prst="rect">
            <a:avLst/>
          </a:prstGeom>
        </p:spPr>
        <p:txBody>
          <a:bodyPr wrap="square">
            <a:spAutoFit/>
          </a:bodyPr>
          <a:lstStyle/>
          <a:p>
            <a:r>
              <a:rPr kumimoji="1" lang="en-US" altLang="zh-CN" sz="4800" b="1" dirty="0">
                <a:solidFill>
                  <a:srgbClr val="004F8A"/>
                </a:solidFill>
                <a:latin typeface="Microsoft YaHei" panose="020B0503020204020204" pitchFamily="34" charset="-122"/>
                <a:ea typeface="Microsoft YaHei" panose="020B0503020204020204" pitchFamily="34" charset="-122"/>
              </a:rPr>
              <a:t>Why</a:t>
            </a:r>
            <a:r>
              <a:rPr kumimoji="1" lang="zh-CN" altLang="en-US" sz="4800" b="1" dirty="0">
                <a:solidFill>
                  <a:srgbClr val="004F8A"/>
                </a:solidFill>
                <a:latin typeface="Microsoft YaHei" panose="020B0503020204020204" pitchFamily="34" charset="-122"/>
                <a:ea typeface="Microsoft YaHei" panose="020B0503020204020204" pitchFamily="34" charset="-122"/>
              </a:rPr>
              <a:t> </a:t>
            </a:r>
            <a:r>
              <a:rPr kumimoji="1" lang="en-US" altLang="zh-CN" sz="4800" b="1" dirty="0">
                <a:solidFill>
                  <a:srgbClr val="004F8A"/>
                </a:solidFill>
                <a:latin typeface="Microsoft YaHei" panose="020B0503020204020204" pitchFamily="34" charset="-122"/>
                <a:ea typeface="Microsoft YaHei" panose="020B0503020204020204" pitchFamily="34" charset="-122"/>
              </a:rPr>
              <a:t>Pixel2Mesh?</a:t>
            </a:r>
          </a:p>
        </p:txBody>
      </p:sp>
    </p:spTree>
    <p:extLst>
      <p:ext uri="{BB962C8B-B14F-4D97-AF65-F5344CB8AC3E}">
        <p14:creationId xmlns:p14="http://schemas.microsoft.com/office/powerpoint/2010/main" val="10783211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What</a:t>
            </a:r>
            <a:r>
              <a:rPr lang="zh-CN" altLang="en-US" dirty="0"/>
              <a:t> </a:t>
            </a:r>
            <a:r>
              <a:rPr lang="en-US" altLang="zh-CN" dirty="0"/>
              <a:t>is</a:t>
            </a:r>
            <a:r>
              <a:rPr lang="zh-CN" altLang="en-US" dirty="0"/>
              <a:t> </a:t>
            </a:r>
            <a:r>
              <a:rPr lang="en-US" altLang="zh-CN" dirty="0"/>
              <a:t>Pixel2Mesh?</a:t>
            </a:r>
            <a:endParaRPr lang="zh-CN" altLang="en-US" dirty="0"/>
          </a:p>
        </p:txBody>
      </p:sp>
      <p:sp>
        <p:nvSpPr>
          <p:cNvPr id="5" name="矩形 4"/>
          <p:cNvSpPr/>
          <p:nvPr/>
        </p:nvSpPr>
        <p:spPr>
          <a:xfrm>
            <a:off x="1053989" y="731516"/>
            <a:ext cx="7129929" cy="338554"/>
          </a:xfrm>
          <a:prstGeom prst="rect">
            <a:avLst/>
          </a:prstGeom>
        </p:spPr>
        <p:txBody>
          <a:bodyPr wrap="square">
            <a:spAutoFit/>
          </a:bodyPr>
          <a:lstStyle/>
          <a:p>
            <a:r>
              <a:rPr lang="en" altLang="zh-CN" sz="1600" dirty="0">
                <a:solidFill>
                  <a:schemeClr val="tx1">
                    <a:lumMod val="50000"/>
                    <a:lumOff val="50000"/>
                  </a:schemeClr>
                </a:solidFill>
              </a:rPr>
              <a:t>Introduction of the model</a:t>
            </a:r>
            <a:endParaRPr lang="zh-CN" altLang="en-US" sz="1600" dirty="0">
              <a:solidFill>
                <a:schemeClr val="tx1">
                  <a:lumMod val="50000"/>
                  <a:lumOff val="50000"/>
                </a:schemeClr>
              </a:solidFill>
            </a:endParaRPr>
          </a:p>
        </p:txBody>
      </p:sp>
      <p:pic>
        <p:nvPicPr>
          <p:cNvPr id="3" name="图片 2">
            <a:extLst>
              <a:ext uri="{FF2B5EF4-FFF2-40B4-BE49-F238E27FC236}">
                <a16:creationId xmlns:a16="http://schemas.microsoft.com/office/drawing/2014/main" id="{32AF7F6F-8317-F044-9EA8-EB3D69711938}"/>
              </a:ext>
            </a:extLst>
          </p:cNvPr>
          <p:cNvPicPr>
            <a:picLocks noChangeAspect="1"/>
          </p:cNvPicPr>
          <p:nvPr/>
        </p:nvPicPr>
        <p:blipFill>
          <a:blip r:embed="rId2"/>
          <a:stretch>
            <a:fillRect/>
          </a:stretch>
        </p:blipFill>
        <p:spPr>
          <a:xfrm>
            <a:off x="2558698" y="1403550"/>
            <a:ext cx="2362200" cy="1968500"/>
          </a:xfrm>
          <a:prstGeom prst="rect">
            <a:avLst/>
          </a:prstGeom>
        </p:spPr>
      </p:pic>
      <p:pic>
        <p:nvPicPr>
          <p:cNvPr id="6" name="图片 5">
            <a:extLst>
              <a:ext uri="{FF2B5EF4-FFF2-40B4-BE49-F238E27FC236}">
                <a16:creationId xmlns:a16="http://schemas.microsoft.com/office/drawing/2014/main" id="{D65389BE-4D7D-C144-AFDA-7E542E3CB099}"/>
              </a:ext>
            </a:extLst>
          </p:cNvPr>
          <p:cNvPicPr>
            <a:picLocks noChangeAspect="1"/>
          </p:cNvPicPr>
          <p:nvPr/>
        </p:nvPicPr>
        <p:blipFill>
          <a:blip r:embed="rId3"/>
          <a:stretch>
            <a:fillRect/>
          </a:stretch>
        </p:blipFill>
        <p:spPr>
          <a:xfrm>
            <a:off x="6828903" y="1530550"/>
            <a:ext cx="2006600" cy="1714500"/>
          </a:xfrm>
          <a:prstGeom prst="rect">
            <a:avLst/>
          </a:prstGeom>
        </p:spPr>
      </p:pic>
      <p:sp>
        <p:nvSpPr>
          <p:cNvPr id="7" name="右箭头 6">
            <a:extLst>
              <a:ext uri="{FF2B5EF4-FFF2-40B4-BE49-F238E27FC236}">
                <a16:creationId xmlns:a16="http://schemas.microsoft.com/office/drawing/2014/main" id="{EA96210A-C977-9F4A-BD1D-E48CA8130394}"/>
              </a:ext>
            </a:extLst>
          </p:cNvPr>
          <p:cNvSpPr/>
          <p:nvPr/>
        </p:nvSpPr>
        <p:spPr>
          <a:xfrm>
            <a:off x="5064672" y="2210100"/>
            <a:ext cx="1620456" cy="355400"/>
          </a:xfrm>
          <a:prstGeom prst="rightArrow">
            <a:avLst>
              <a:gd name="adj1" fmla="val 50000"/>
              <a:gd name="adj2" fmla="val 923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6C241669-01EE-E842-A46C-E8C01D416C8B}"/>
              </a:ext>
            </a:extLst>
          </p:cNvPr>
          <p:cNvSpPr/>
          <p:nvPr/>
        </p:nvSpPr>
        <p:spPr>
          <a:xfrm>
            <a:off x="1053988" y="3705531"/>
            <a:ext cx="9814640" cy="954107"/>
          </a:xfrm>
          <a:prstGeom prst="rect">
            <a:avLst/>
          </a:prstGeom>
        </p:spPr>
        <p:txBody>
          <a:bodyPr wrap="square">
            <a:spAutoFit/>
          </a:bodyPr>
          <a:lstStyle/>
          <a:p>
            <a:r>
              <a:rPr lang="en-US" altLang="zh-CN" sz="2800" dirty="0"/>
              <a:t>Pixel2Mesh</a:t>
            </a:r>
            <a:r>
              <a:rPr lang="zh-CN" altLang="en-US" sz="2800" dirty="0"/>
              <a:t> </a:t>
            </a:r>
            <a:r>
              <a:rPr lang="en-US" altLang="zh-CN" sz="2800" dirty="0"/>
              <a:t>is</a:t>
            </a:r>
            <a:r>
              <a:rPr lang="zh-CN" altLang="en-US" sz="2800" dirty="0"/>
              <a:t> an </a:t>
            </a:r>
            <a:r>
              <a:rPr lang="zh-CN" altLang="en-US" sz="2800" b="1" dirty="0"/>
              <a:t>end-to-end </a:t>
            </a:r>
            <a:r>
              <a:rPr lang="zh-CN" altLang="en-US" sz="2800" dirty="0"/>
              <a:t>deep learning architecture that produces a </a:t>
            </a:r>
            <a:r>
              <a:rPr lang="zh-CN" altLang="en-US" sz="2800" b="1" dirty="0"/>
              <a:t>3D shape </a:t>
            </a:r>
            <a:r>
              <a:rPr lang="zh-CN" altLang="en-US" sz="2800" dirty="0"/>
              <a:t>in triangular mesh from a </a:t>
            </a:r>
            <a:r>
              <a:rPr lang="zh-CN" altLang="en-US" sz="2800" b="1" dirty="0"/>
              <a:t>single</a:t>
            </a:r>
            <a:r>
              <a:rPr lang="zh-CN" altLang="en-US" sz="2800" dirty="0"/>
              <a:t> color image</a:t>
            </a:r>
          </a:p>
        </p:txBody>
      </p:sp>
      <p:sp>
        <p:nvSpPr>
          <p:cNvPr id="10" name="矩形 9">
            <a:extLst>
              <a:ext uri="{FF2B5EF4-FFF2-40B4-BE49-F238E27FC236}">
                <a16:creationId xmlns:a16="http://schemas.microsoft.com/office/drawing/2014/main" id="{EC556E99-B534-9544-9F7D-2C24803747B0}"/>
              </a:ext>
            </a:extLst>
          </p:cNvPr>
          <p:cNvSpPr/>
          <p:nvPr/>
        </p:nvSpPr>
        <p:spPr>
          <a:xfrm>
            <a:off x="5374672" y="6504972"/>
            <a:ext cx="6817328" cy="276999"/>
          </a:xfrm>
          <a:prstGeom prst="rect">
            <a:avLst/>
          </a:prstGeom>
        </p:spPr>
        <p:txBody>
          <a:bodyPr wrap="square">
            <a:spAutoFit/>
          </a:bodyPr>
          <a:lstStyle/>
          <a:p>
            <a:pPr fontAlgn="t"/>
            <a:r>
              <a:rPr lang="en" altLang="zh-CN" sz="1200" dirty="0">
                <a:latin typeface="Arial" panose="020B0604020202020204" pitchFamily="34" charset="0"/>
              </a:rPr>
              <a:t>Wang N, Zhang Y, Li Z, et al. Pixel2Mesh: Generating 3D Mesh Models from Single RGB Images[J</a:t>
            </a:r>
            <a:r>
              <a:rPr lang="en-US" altLang="zh-CN" sz="1200" dirty="0">
                <a:latin typeface="Arial" panose="020B0604020202020204" pitchFamily="34" charset="0"/>
              </a:rPr>
              <a:t>]</a:t>
            </a:r>
            <a:endParaRPr lang="en" altLang="zh-CN" sz="1200" dirty="0">
              <a:latin typeface="Arial" panose="020B0604020202020204" pitchFamily="34" charset="0"/>
            </a:endParaRPr>
          </a:p>
        </p:txBody>
      </p:sp>
    </p:spTree>
    <p:extLst>
      <p:ext uri="{BB962C8B-B14F-4D97-AF65-F5344CB8AC3E}">
        <p14:creationId xmlns:p14="http://schemas.microsoft.com/office/powerpoint/2010/main" val="119046617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What</a:t>
            </a:r>
            <a:r>
              <a:rPr lang="zh-CN" altLang="en-US" dirty="0"/>
              <a:t> </a:t>
            </a:r>
            <a:r>
              <a:rPr lang="en-US" altLang="zh-CN" dirty="0"/>
              <a:t>is</a:t>
            </a:r>
            <a:r>
              <a:rPr lang="zh-CN" altLang="en-US" dirty="0"/>
              <a:t> </a:t>
            </a:r>
            <a:r>
              <a:rPr lang="en-US" altLang="zh-CN" dirty="0"/>
              <a:t>Pixel2Mesh?</a:t>
            </a:r>
            <a:endParaRPr lang="zh-CN" altLang="en-US" dirty="0"/>
          </a:p>
        </p:txBody>
      </p:sp>
      <p:sp>
        <p:nvSpPr>
          <p:cNvPr id="5" name="矩形 4"/>
          <p:cNvSpPr/>
          <p:nvPr/>
        </p:nvSpPr>
        <p:spPr>
          <a:xfrm>
            <a:off x="1053989" y="731516"/>
            <a:ext cx="7129929" cy="338554"/>
          </a:xfrm>
          <a:prstGeom prst="rect">
            <a:avLst/>
          </a:prstGeom>
        </p:spPr>
        <p:txBody>
          <a:bodyPr wrap="square">
            <a:spAutoFit/>
          </a:bodyPr>
          <a:lstStyle/>
          <a:p>
            <a:r>
              <a:rPr lang="en" altLang="zh-CN" sz="1600" dirty="0">
                <a:solidFill>
                  <a:schemeClr val="tx1">
                    <a:lumMod val="50000"/>
                    <a:lumOff val="50000"/>
                  </a:schemeClr>
                </a:solidFill>
              </a:rPr>
              <a:t>Introduction of the model</a:t>
            </a:r>
            <a:endParaRPr lang="zh-CN" altLang="en-US" sz="1600" dirty="0">
              <a:solidFill>
                <a:schemeClr val="tx1">
                  <a:lumMod val="50000"/>
                  <a:lumOff val="50000"/>
                </a:schemeClr>
              </a:solidFill>
            </a:endParaRPr>
          </a:p>
        </p:txBody>
      </p:sp>
      <p:sp>
        <p:nvSpPr>
          <p:cNvPr id="20" name="文本框 19">
            <a:extLst>
              <a:ext uri="{FF2B5EF4-FFF2-40B4-BE49-F238E27FC236}">
                <a16:creationId xmlns:a16="http://schemas.microsoft.com/office/drawing/2014/main" id="{E2AE4F59-758C-2046-8E60-852F9EC41402}"/>
              </a:ext>
            </a:extLst>
          </p:cNvPr>
          <p:cNvSpPr txBox="1"/>
          <p:nvPr/>
        </p:nvSpPr>
        <p:spPr>
          <a:xfrm>
            <a:off x="1053989" y="1645916"/>
            <a:ext cx="4195957" cy="584775"/>
          </a:xfrm>
          <a:prstGeom prst="rect">
            <a:avLst/>
          </a:prstGeom>
          <a:noFill/>
        </p:spPr>
        <p:txBody>
          <a:bodyPr wrap="none" rtlCol="0">
            <a:spAutoFit/>
          </a:bodyPr>
          <a:lstStyle/>
          <a:p>
            <a:r>
              <a:rPr kumimoji="1" lang="en-US" altLang="zh-CN" sz="3200" b="1" dirty="0">
                <a:solidFill>
                  <a:srgbClr val="004F8A"/>
                </a:solidFill>
              </a:rPr>
              <a:t>Full</a:t>
            </a:r>
            <a:r>
              <a:rPr kumimoji="1" lang="zh-CN" altLang="en-US" sz="3200" b="1" dirty="0">
                <a:solidFill>
                  <a:srgbClr val="004F8A"/>
                </a:solidFill>
              </a:rPr>
              <a:t> </a:t>
            </a:r>
            <a:r>
              <a:rPr kumimoji="1" lang="en-US" altLang="zh-CN" sz="3200" b="1" dirty="0">
                <a:solidFill>
                  <a:srgbClr val="004F8A"/>
                </a:solidFill>
              </a:rPr>
              <a:t>Model</a:t>
            </a:r>
            <a:r>
              <a:rPr kumimoji="1" lang="zh-CN" altLang="en-US" sz="3200" b="1" dirty="0">
                <a:solidFill>
                  <a:srgbClr val="004F8A"/>
                </a:solidFill>
              </a:rPr>
              <a:t> </a:t>
            </a:r>
            <a:r>
              <a:rPr kumimoji="1" lang="en-US" altLang="zh-CN" sz="3200" b="1" dirty="0">
                <a:solidFill>
                  <a:srgbClr val="004F8A"/>
                </a:solidFill>
              </a:rPr>
              <a:t>Architecture</a:t>
            </a:r>
            <a:endParaRPr kumimoji="1" lang="zh-CN" altLang="en-US" sz="3200" b="1" dirty="0">
              <a:solidFill>
                <a:srgbClr val="004F8A"/>
              </a:solidFill>
            </a:endParaRPr>
          </a:p>
        </p:txBody>
      </p:sp>
      <p:pic>
        <p:nvPicPr>
          <p:cNvPr id="21" name="图片 20">
            <a:extLst>
              <a:ext uri="{FF2B5EF4-FFF2-40B4-BE49-F238E27FC236}">
                <a16:creationId xmlns:a16="http://schemas.microsoft.com/office/drawing/2014/main" id="{C655B697-ABE3-5448-B815-EF90150A2B55}"/>
              </a:ext>
            </a:extLst>
          </p:cNvPr>
          <p:cNvPicPr>
            <a:picLocks noChangeAspect="1"/>
          </p:cNvPicPr>
          <p:nvPr/>
        </p:nvPicPr>
        <p:blipFill>
          <a:blip r:embed="rId2"/>
          <a:stretch>
            <a:fillRect/>
          </a:stretch>
        </p:blipFill>
        <p:spPr>
          <a:xfrm>
            <a:off x="1053989" y="2566356"/>
            <a:ext cx="10793210" cy="2653825"/>
          </a:xfrm>
          <a:prstGeom prst="rect">
            <a:avLst/>
          </a:prstGeom>
        </p:spPr>
      </p:pic>
      <p:sp>
        <p:nvSpPr>
          <p:cNvPr id="22" name="矩形 21">
            <a:extLst>
              <a:ext uri="{FF2B5EF4-FFF2-40B4-BE49-F238E27FC236}">
                <a16:creationId xmlns:a16="http://schemas.microsoft.com/office/drawing/2014/main" id="{95635FDC-CEFB-3446-B5C3-B4BE8C9F1967}"/>
              </a:ext>
            </a:extLst>
          </p:cNvPr>
          <p:cNvSpPr/>
          <p:nvPr/>
        </p:nvSpPr>
        <p:spPr>
          <a:xfrm>
            <a:off x="5374672" y="6504972"/>
            <a:ext cx="6817328" cy="276999"/>
          </a:xfrm>
          <a:prstGeom prst="rect">
            <a:avLst/>
          </a:prstGeom>
        </p:spPr>
        <p:txBody>
          <a:bodyPr wrap="square">
            <a:spAutoFit/>
          </a:bodyPr>
          <a:lstStyle/>
          <a:p>
            <a:pPr fontAlgn="t"/>
            <a:r>
              <a:rPr lang="en" altLang="zh-CN" sz="1200" dirty="0">
                <a:latin typeface="Arial" panose="020B0604020202020204" pitchFamily="34" charset="0"/>
              </a:rPr>
              <a:t>Wang N, Zhang Y, Li Z, et al. Pixel2Mesh: Generating 3D Mesh Models from Single RGB Images[J</a:t>
            </a:r>
            <a:r>
              <a:rPr lang="en-US" altLang="zh-CN" sz="1200" dirty="0">
                <a:latin typeface="Arial" panose="020B0604020202020204" pitchFamily="34" charset="0"/>
              </a:rPr>
              <a:t>]</a:t>
            </a:r>
            <a:endParaRPr lang="en" altLang="zh-CN" sz="1200" dirty="0">
              <a:latin typeface="Arial" panose="020B0604020202020204" pitchFamily="34" charset="0"/>
            </a:endParaRPr>
          </a:p>
        </p:txBody>
      </p:sp>
    </p:spTree>
    <p:extLst>
      <p:ext uri="{BB962C8B-B14F-4D97-AF65-F5344CB8AC3E}">
        <p14:creationId xmlns:p14="http://schemas.microsoft.com/office/powerpoint/2010/main" val="53549173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normAutofit/>
          </a:bodyPr>
          <a:lstStyle/>
          <a:p>
            <a:r>
              <a:rPr lang="en-US" altLang="zh-CN" dirty="0"/>
              <a:t>Why</a:t>
            </a:r>
            <a:r>
              <a:rPr lang="zh-CN" altLang="en-US" dirty="0"/>
              <a:t> </a:t>
            </a:r>
            <a:r>
              <a:rPr lang="en-US" altLang="zh-CN" dirty="0"/>
              <a:t>Pixel2Mesh?</a:t>
            </a:r>
            <a:endParaRPr lang="zh-CN" altLang="en-US" dirty="0"/>
          </a:p>
        </p:txBody>
      </p:sp>
      <p:sp>
        <p:nvSpPr>
          <p:cNvPr id="5" name="矩形 4"/>
          <p:cNvSpPr/>
          <p:nvPr/>
        </p:nvSpPr>
        <p:spPr>
          <a:xfrm>
            <a:off x="1053989" y="731516"/>
            <a:ext cx="7129929" cy="338554"/>
          </a:xfrm>
          <a:prstGeom prst="rect">
            <a:avLst/>
          </a:prstGeom>
        </p:spPr>
        <p:txBody>
          <a:bodyPr wrap="square">
            <a:spAutoFit/>
          </a:bodyPr>
          <a:lstStyle/>
          <a:p>
            <a:r>
              <a:rPr lang="en" altLang="zh-CN" sz="1600" dirty="0">
                <a:solidFill>
                  <a:schemeClr val="tx1">
                    <a:lumMod val="50000"/>
                    <a:lumOff val="50000"/>
                  </a:schemeClr>
                </a:solidFill>
              </a:rPr>
              <a:t>Introduction of the model</a:t>
            </a:r>
            <a:endParaRPr lang="zh-CN" altLang="en-US" sz="1600" dirty="0">
              <a:solidFill>
                <a:schemeClr val="tx1">
                  <a:lumMod val="50000"/>
                  <a:lumOff val="50000"/>
                </a:schemeClr>
              </a:solidFill>
            </a:endParaRPr>
          </a:p>
        </p:txBody>
      </p:sp>
      <p:sp>
        <p:nvSpPr>
          <p:cNvPr id="10" name="矩形 9">
            <a:extLst>
              <a:ext uri="{FF2B5EF4-FFF2-40B4-BE49-F238E27FC236}">
                <a16:creationId xmlns:a16="http://schemas.microsoft.com/office/drawing/2014/main" id="{EC556E99-B534-9544-9F7D-2C24803747B0}"/>
              </a:ext>
            </a:extLst>
          </p:cNvPr>
          <p:cNvSpPr/>
          <p:nvPr/>
        </p:nvSpPr>
        <p:spPr>
          <a:xfrm>
            <a:off x="5374672" y="6504972"/>
            <a:ext cx="6817328" cy="276999"/>
          </a:xfrm>
          <a:prstGeom prst="rect">
            <a:avLst/>
          </a:prstGeom>
        </p:spPr>
        <p:txBody>
          <a:bodyPr wrap="square">
            <a:spAutoFit/>
          </a:bodyPr>
          <a:lstStyle/>
          <a:p>
            <a:pPr fontAlgn="t"/>
            <a:r>
              <a:rPr lang="en" altLang="zh-CN" sz="1200" dirty="0">
                <a:latin typeface="Arial" panose="020B0604020202020204" pitchFamily="34" charset="0"/>
              </a:rPr>
              <a:t>Wang N, Zhang Y, Li Z, et al. Pixel2Mesh: Generating 3D Mesh Models from Single RGB Images[J</a:t>
            </a:r>
            <a:r>
              <a:rPr lang="en-US" altLang="zh-CN" sz="1200" dirty="0">
                <a:latin typeface="Arial" panose="020B0604020202020204" pitchFamily="34" charset="0"/>
              </a:rPr>
              <a:t>]</a:t>
            </a:r>
            <a:endParaRPr lang="en" altLang="zh-CN" sz="1200" dirty="0">
              <a:latin typeface="Arial" panose="020B0604020202020204" pitchFamily="34" charset="0"/>
            </a:endParaRPr>
          </a:p>
        </p:txBody>
      </p:sp>
      <p:pic>
        <p:nvPicPr>
          <p:cNvPr id="2" name="图片 1">
            <a:extLst>
              <a:ext uri="{FF2B5EF4-FFF2-40B4-BE49-F238E27FC236}">
                <a16:creationId xmlns:a16="http://schemas.microsoft.com/office/drawing/2014/main" id="{F0E656C7-C615-9E44-8AD0-85107715859D}"/>
              </a:ext>
            </a:extLst>
          </p:cNvPr>
          <p:cNvPicPr>
            <a:picLocks noChangeAspect="1"/>
          </p:cNvPicPr>
          <p:nvPr/>
        </p:nvPicPr>
        <p:blipFill>
          <a:blip r:embed="rId2"/>
          <a:stretch>
            <a:fillRect/>
          </a:stretch>
        </p:blipFill>
        <p:spPr>
          <a:xfrm>
            <a:off x="1053989" y="1095121"/>
            <a:ext cx="9372600" cy="2692400"/>
          </a:xfrm>
          <a:prstGeom prst="rect">
            <a:avLst/>
          </a:prstGeom>
        </p:spPr>
      </p:pic>
      <p:sp>
        <p:nvSpPr>
          <p:cNvPr id="9" name="文本框 8">
            <a:extLst>
              <a:ext uri="{FF2B5EF4-FFF2-40B4-BE49-F238E27FC236}">
                <a16:creationId xmlns:a16="http://schemas.microsoft.com/office/drawing/2014/main" id="{B30AD250-C4B2-8D44-96C5-D5368CDC5138}"/>
              </a:ext>
            </a:extLst>
          </p:cNvPr>
          <p:cNvSpPr txBox="1"/>
          <p:nvPr/>
        </p:nvSpPr>
        <p:spPr>
          <a:xfrm>
            <a:off x="1095824" y="4039565"/>
            <a:ext cx="5307800" cy="2058384"/>
          </a:xfrm>
          <a:prstGeom prst="rect">
            <a:avLst/>
          </a:prstGeom>
          <a:noFill/>
        </p:spPr>
        <p:txBody>
          <a:bodyPr wrap="none" rtlCol="0">
            <a:spAutoFit/>
          </a:bodyPr>
          <a:lstStyle/>
          <a:p>
            <a:r>
              <a:rPr kumimoji="1" lang="en-US" altLang="zh-CN" sz="2400" b="1" dirty="0">
                <a:solidFill>
                  <a:srgbClr val="004F8A"/>
                </a:solidFill>
                <a:latin typeface="Microsoft YaHei" panose="020B0503020204020204" pitchFamily="34" charset="-122"/>
                <a:ea typeface="Microsoft YaHei" panose="020B0503020204020204" pitchFamily="34" charset="-122"/>
              </a:rPr>
              <a:t>The</a:t>
            </a:r>
            <a:r>
              <a:rPr kumimoji="1" lang="zh-CN" altLang="en-US" sz="2400" b="1" dirty="0">
                <a:solidFill>
                  <a:srgbClr val="004F8A"/>
                </a:solidFill>
                <a:latin typeface="Microsoft YaHei" panose="020B0503020204020204" pitchFamily="34" charset="-122"/>
                <a:ea typeface="Microsoft YaHei" panose="020B0503020204020204" pitchFamily="34" charset="-122"/>
              </a:rPr>
              <a:t> </a:t>
            </a:r>
            <a:r>
              <a:rPr kumimoji="1" lang="en-US" altLang="zh-CN" sz="2400" b="1" dirty="0">
                <a:solidFill>
                  <a:srgbClr val="004F8A"/>
                </a:solidFill>
                <a:latin typeface="Microsoft YaHei" panose="020B0503020204020204" pitchFamily="34" charset="-122"/>
                <a:ea typeface="Microsoft YaHei" panose="020B0503020204020204" pitchFamily="34" charset="-122"/>
              </a:rPr>
              <a:t>representations</a:t>
            </a:r>
            <a:r>
              <a:rPr kumimoji="1" lang="zh-CN" altLang="en-US" sz="2400" b="1" dirty="0">
                <a:solidFill>
                  <a:srgbClr val="004F8A"/>
                </a:solidFill>
                <a:latin typeface="Microsoft YaHei" panose="020B0503020204020204" pitchFamily="34" charset="-122"/>
                <a:ea typeface="Microsoft YaHei" panose="020B0503020204020204" pitchFamily="34" charset="-122"/>
              </a:rPr>
              <a:t> </a:t>
            </a:r>
            <a:r>
              <a:rPr kumimoji="1" lang="en-US" altLang="zh-CN" sz="2400" b="1" dirty="0">
                <a:solidFill>
                  <a:srgbClr val="004F8A"/>
                </a:solidFill>
                <a:latin typeface="Microsoft YaHei" panose="020B0503020204020204" pitchFamily="34" charset="-122"/>
                <a:ea typeface="Microsoft YaHei" panose="020B0503020204020204" pitchFamily="34" charset="-122"/>
              </a:rPr>
              <a:t>of</a:t>
            </a:r>
            <a:r>
              <a:rPr kumimoji="1" lang="zh-CN" altLang="en-US" sz="2400" b="1" dirty="0">
                <a:solidFill>
                  <a:srgbClr val="004F8A"/>
                </a:solidFill>
                <a:latin typeface="Microsoft YaHei" panose="020B0503020204020204" pitchFamily="34" charset="-122"/>
                <a:ea typeface="Microsoft YaHei" panose="020B0503020204020204" pitchFamily="34" charset="-122"/>
              </a:rPr>
              <a:t> </a:t>
            </a:r>
            <a:r>
              <a:rPr kumimoji="1" lang="en-US" altLang="zh-CN" sz="2400" b="1" dirty="0">
                <a:solidFill>
                  <a:srgbClr val="004F8A"/>
                </a:solidFill>
                <a:latin typeface="Microsoft YaHei" panose="020B0503020204020204" pitchFamily="34" charset="-122"/>
                <a:ea typeface="Microsoft YaHei" panose="020B0503020204020204" pitchFamily="34" charset="-122"/>
              </a:rPr>
              <a:t>3D</a:t>
            </a:r>
            <a:r>
              <a:rPr kumimoji="1" lang="zh-CN" altLang="en-US" sz="2400" b="1" dirty="0">
                <a:solidFill>
                  <a:srgbClr val="004F8A"/>
                </a:solidFill>
                <a:latin typeface="Microsoft YaHei" panose="020B0503020204020204" pitchFamily="34" charset="-122"/>
                <a:ea typeface="Microsoft YaHei" panose="020B0503020204020204" pitchFamily="34" charset="-122"/>
              </a:rPr>
              <a:t> </a:t>
            </a:r>
            <a:r>
              <a:rPr kumimoji="1" lang="en-US" altLang="zh-CN" sz="2400" b="1" dirty="0">
                <a:solidFill>
                  <a:srgbClr val="004F8A"/>
                </a:solidFill>
                <a:latin typeface="Microsoft YaHei" panose="020B0503020204020204" pitchFamily="34" charset="-122"/>
                <a:ea typeface="Microsoft YaHei" panose="020B0503020204020204" pitchFamily="34" charset="-122"/>
              </a:rPr>
              <a:t>shape:</a:t>
            </a:r>
          </a:p>
          <a:p>
            <a:pPr marL="285750" indent="-28575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point</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cloud</a:t>
            </a:r>
          </a:p>
          <a:p>
            <a:pPr marL="285750" indent="-28575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voxel</a:t>
            </a:r>
          </a:p>
          <a:p>
            <a:pPr marL="285750" indent="-285750">
              <a:lnSpc>
                <a:spcPct val="150000"/>
              </a:lnSpc>
              <a:buFont typeface="Arial" panose="020B0604020202020204" pitchFamily="34" charset="0"/>
              <a:buChar char="•"/>
            </a:pPr>
            <a:r>
              <a:rPr kumimoji="1" lang="en-US" altLang="zh-CN" sz="2400" b="1" dirty="0">
                <a:latin typeface="Microsoft YaHei" panose="020B0503020204020204" pitchFamily="34" charset="-122"/>
                <a:ea typeface="Microsoft YaHei" panose="020B0503020204020204" pitchFamily="34" charset="-122"/>
              </a:rPr>
              <a:t>mesh</a:t>
            </a:r>
          </a:p>
        </p:txBody>
      </p:sp>
      <p:sp>
        <p:nvSpPr>
          <p:cNvPr id="11" name="矩形 10">
            <a:extLst>
              <a:ext uri="{FF2B5EF4-FFF2-40B4-BE49-F238E27FC236}">
                <a16:creationId xmlns:a16="http://schemas.microsoft.com/office/drawing/2014/main" id="{82F759AB-3232-FC40-AAF4-B44B9BB4283C}"/>
              </a:ext>
            </a:extLst>
          </p:cNvPr>
          <p:cNvSpPr/>
          <p:nvPr/>
        </p:nvSpPr>
        <p:spPr>
          <a:xfrm>
            <a:off x="3857262" y="4714814"/>
            <a:ext cx="6096000" cy="707886"/>
          </a:xfrm>
          <a:prstGeom prst="rect">
            <a:avLst/>
          </a:prstGeom>
        </p:spPr>
        <p:txBody>
          <a:bodyPr>
            <a:spAutoFit/>
          </a:bodyPr>
          <a:lstStyle/>
          <a:p>
            <a:r>
              <a:rPr lang="zh-CN" altLang="en-US" sz="2000" dirty="0"/>
              <a:t>However, both representations lose important surface details, and is non-trivial to reconstruct a surface model</a:t>
            </a:r>
          </a:p>
        </p:txBody>
      </p:sp>
      <p:sp>
        <p:nvSpPr>
          <p:cNvPr id="12" name="右大括号 11">
            <a:extLst>
              <a:ext uri="{FF2B5EF4-FFF2-40B4-BE49-F238E27FC236}">
                <a16:creationId xmlns:a16="http://schemas.microsoft.com/office/drawing/2014/main" id="{970B5029-5241-6343-ADE7-826DF69DF3F2}"/>
              </a:ext>
            </a:extLst>
          </p:cNvPr>
          <p:cNvSpPr/>
          <p:nvPr/>
        </p:nvSpPr>
        <p:spPr>
          <a:xfrm>
            <a:off x="3345082" y="4663628"/>
            <a:ext cx="347241" cy="810257"/>
          </a:xfrm>
          <a:prstGeom prst="rightBrace">
            <a:avLst>
              <a:gd name="adj1" fmla="val 38572"/>
              <a:gd name="adj2" fmla="val 5142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73063298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normAutofit/>
          </a:bodyPr>
          <a:lstStyle/>
          <a:p>
            <a:r>
              <a:rPr lang="en-US" altLang="zh-CN" dirty="0"/>
              <a:t>Contributions</a:t>
            </a:r>
            <a:r>
              <a:rPr lang="zh-CN" altLang="en-US" dirty="0"/>
              <a:t> </a:t>
            </a:r>
            <a:r>
              <a:rPr lang="en-US" altLang="zh-CN" dirty="0"/>
              <a:t>of</a:t>
            </a:r>
            <a:r>
              <a:rPr lang="zh-CN" altLang="en-US" dirty="0"/>
              <a:t> </a:t>
            </a:r>
            <a:r>
              <a:rPr lang="en-US" altLang="zh-CN" dirty="0"/>
              <a:t>Pixel2Mesh?</a:t>
            </a:r>
            <a:endParaRPr lang="zh-CN" altLang="en-US" dirty="0"/>
          </a:p>
        </p:txBody>
      </p:sp>
      <p:sp>
        <p:nvSpPr>
          <p:cNvPr id="5" name="矩形 4"/>
          <p:cNvSpPr/>
          <p:nvPr/>
        </p:nvSpPr>
        <p:spPr>
          <a:xfrm>
            <a:off x="1053989" y="731516"/>
            <a:ext cx="7129929" cy="338554"/>
          </a:xfrm>
          <a:prstGeom prst="rect">
            <a:avLst/>
          </a:prstGeom>
        </p:spPr>
        <p:txBody>
          <a:bodyPr wrap="square">
            <a:spAutoFit/>
          </a:bodyPr>
          <a:lstStyle/>
          <a:p>
            <a:r>
              <a:rPr lang="en" altLang="zh-CN" sz="1600" dirty="0">
                <a:solidFill>
                  <a:schemeClr val="tx1">
                    <a:lumMod val="50000"/>
                    <a:lumOff val="50000"/>
                  </a:schemeClr>
                </a:solidFill>
              </a:rPr>
              <a:t>Introduction of the model</a:t>
            </a:r>
            <a:endParaRPr lang="zh-CN" altLang="en-US" sz="1600" dirty="0">
              <a:solidFill>
                <a:schemeClr val="tx1">
                  <a:lumMod val="50000"/>
                  <a:lumOff val="50000"/>
                </a:schemeClr>
              </a:solidFill>
            </a:endParaRPr>
          </a:p>
        </p:txBody>
      </p:sp>
      <p:sp>
        <p:nvSpPr>
          <p:cNvPr id="10" name="矩形 9">
            <a:extLst>
              <a:ext uri="{FF2B5EF4-FFF2-40B4-BE49-F238E27FC236}">
                <a16:creationId xmlns:a16="http://schemas.microsoft.com/office/drawing/2014/main" id="{EC556E99-B534-9544-9F7D-2C24803747B0}"/>
              </a:ext>
            </a:extLst>
          </p:cNvPr>
          <p:cNvSpPr/>
          <p:nvPr/>
        </p:nvSpPr>
        <p:spPr>
          <a:xfrm>
            <a:off x="5374672" y="6504972"/>
            <a:ext cx="6817328" cy="276999"/>
          </a:xfrm>
          <a:prstGeom prst="rect">
            <a:avLst/>
          </a:prstGeom>
        </p:spPr>
        <p:txBody>
          <a:bodyPr wrap="square">
            <a:spAutoFit/>
          </a:bodyPr>
          <a:lstStyle/>
          <a:p>
            <a:pPr fontAlgn="t"/>
            <a:r>
              <a:rPr lang="en" altLang="zh-CN" sz="1200" dirty="0">
                <a:latin typeface="Arial" panose="020B0604020202020204" pitchFamily="34" charset="0"/>
              </a:rPr>
              <a:t>Wang N, Zhang Y, Li Z, et al. Pixel2Mesh: Generating 3D Mesh Models from Single RGB Images[J</a:t>
            </a:r>
            <a:r>
              <a:rPr lang="en-US" altLang="zh-CN" sz="1200" dirty="0">
                <a:latin typeface="Arial" panose="020B0604020202020204" pitchFamily="34" charset="0"/>
              </a:rPr>
              <a:t>]</a:t>
            </a:r>
            <a:endParaRPr lang="en" altLang="zh-CN" sz="1200" dirty="0">
              <a:latin typeface="Arial" panose="020B0604020202020204" pitchFamily="34" charset="0"/>
            </a:endParaRPr>
          </a:p>
        </p:txBody>
      </p:sp>
      <p:sp>
        <p:nvSpPr>
          <p:cNvPr id="3" name="矩形 2">
            <a:extLst>
              <a:ext uri="{FF2B5EF4-FFF2-40B4-BE49-F238E27FC236}">
                <a16:creationId xmlns:a16="http://schemas.microsoft.com/office/drawing/2014/main" id="{FF23DBE0-1388-4E4B-85BB-1887E6CA90A2}"/>
              </a:ext>
            </a:extLst>
          </p:cNvPr>
          <p:cNvSpPr/>
          <p:nvPr/>
        </p:nvSpPr>
        <p:spPr>
          <a:xfrm>
            <a:off x="1053989" y="1645916"/>
            <a:ext cx="10590143" cy="3785652"/>
          </a:xfrm>
          <a:prstGeom prst="rect">
            <a:avLst/>
          </a:prstGeom>
        </p:spPr>
        <p:txBody>
          <a:bodyPr wrap="square">
            <a:spAutoFit/>
          </a:bodyPr>
          <a:lstStyle/>
          <a:p>
            <a:r>
              <a:rPr lang="zh-CN" altLang="en-US" sz="2400" dirty="0"/>
              <a:t>The </a:t>
            </a:r>
            <a:r>
              <a:rPr lang="zh-CN" altLang="en-US" sz="2400" b="1" dirty="0">
                <a:solidFill>
                  <a:srgbClr val="004F8A"/>
                </a:solidFill>
              </a:rPr>
              <a:t>contributions</a:t>
            </a:r>
            <a:r>
              <a:rPr lang="zh-CN" altLang="en-US" sz="2400" dirty="0"/>
              <a:t> of this paper are mainly in three aspects. </a:t>
            </a:r>
            <a:endParaRPr lang="en-US" altLang="zh-CN" sz="2400" dirty="0"/>
          </a:p>
          <a:p>
            <a:endParaRPr lang="en-US" altLang="zh-CN" sz="2400" dirty="0"/>
          </a:p>
          <a:p>
            <a:r>
              <a:rPr lang="zh-CN" altLang="en-US" sz="2400" b="1" dirty="0"/>
              <a:t>First</a:t>
            </a:r>
            <a:r>
              <a:rPr lang="zh-CN" altLang="en-US" sz="2400" dirty="0"/>
              <a:t>, we propose a novel </a:t>
            </a:r>
            <a:r>
              <a:rPr lang="zh-CN" altLang="en-US" sz="2400" b="1" dirty="0">
                <a:solidFill>
                  <a:srgbClr val="FF0000"/>
                </a:solidFill>
              </a:rPr>
              <a:t>end-to-end </a:t>
            </a:r>
            <a:r>
              <a:rPr lang="zh-CN" altLang="en-US" sz="2400" dirty="0"/>
              <a:t>neural network architecture that generates a 3D mesh model from a single RGB image.</a:t>
            </a:r>
            <a:endParaRPr lang="en-US" altLang="zh-CN" sz="2400" dirty="0"/>
          </a:p>
          <a:p>
            <a:endParaRPr lang="en-US" altLang="zh-CN" sz="2400" dirty="0"/>
          </a:p>
          <a:p>
            <a:r>
              <a:rPr lang="zh-CN" altLang="en-US" sz="2400" b="1" dirty="0"/>
              <a:t>Second</a:t>
            </a:r>
            <a:r>
              <a:rPr lang="zh-CN" altLang="en-US" sz="2400" dirty="0"/>
              <a:t>, we design a projection layer which incorporates perceptual image features into the 3D geometry represented by </a:t>
            </a:r>
            <a:r>
              <a:rPr lang="zh-CN" altLang="en-US" sz="2400" b="1" dirty="0">
                <a:solidFill>
                  <a:srgbClr val="FF0000"/>
                </a:solidFill>
              </a:rPr>
              <a:t>GCN</a:t>
            </a:r>
            <a:r>
              <a:rPr lang="zh-CN" altLang="en-US" sz="2400" dirty="0"/>
              <a:t>.</a:t>
            </a:r>
            <a:endParaRPr lang="en-US" altLang="zh-CN" sz="2400" dirty="0"/>
          </a:p>
          <a:p>
            <a:endParaRPr lang="en-US" altLang="zh-CN" sz="2400" dirty="0"/>
          </a:p>
          <a:p>
            <a:r>
              <a:rPr lang="zh-CN" altLang="en-US" sz="2400" b="1" dirty="0"/>
              <a:t>Third</a:t>
            </a:r>
            <a:r>
              <a:rPr lang="zh-CN" altLang="en-US" sz="2400" dirty="0"/>
              <a:t>, our network predict 3D geometry in a </a:t>
            </a:r>
            <a:r>
              <a:rPr lang="zh-CN" altLang="en-US" sz="2400" b="1" dirty="0">
                <a:solidFill>
                  <a:srgbClr val="FF0000"/>
                </a:solidFill>
              </a:rPr>
              <a:t>coarse to fine</a:t>
            </a:r>
            <a:r>
              <a:rPr lang="zh-CN" altLang="en-US" sz="2400" dirty="0">
                <a:solidFill>
                  <a:srgbClr val="FF0000"/>
                </a:solidFill>
              </a:rPr>
              <a:t> </a:t>
            </a:r>
            <a:r>
              <a:rPr lang="zh-CN" altLang="en-US" sz="2400" dirty="0"/>
              <a:t>fashion, which is more reliable and easy to learn</a:t>
            </a:r>
            <a:r>
              <a:rPr lang="en-US" altLang="zh-CN" sz="2400" dirty="0"/>
              <a:t>.</a:t>
            </a:r>
            <a:endParaRPr lang="zh-CN" altLang="en-US" sz="2400" dirty="0"/>
          </a:p>
        </p:txBody>
      </p:sp>
    </p:spTree>
    <p:extLst>
      <p:ext uri="{BB962C8B-B14F-4D97-AF65-F5344CB8AC3E}">
        <p14:creationId xmlns:p14="http://schemas.microsoft.com/office/powerpoint/2010/main" val="409025702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lstStyle/>
          <a:p>
            <a:pPr algn="r"/>
            <a:r>
              <a:rPr lang="en-US" altLang="zh-CN" dirty="0"/>
              <a:t>Method</a:t>
            </a:r>
            <a:r>
              <a:rPr lang="zh-CN" altLang="en-US" dirty="0"/>
              <a:t> </a:t>
            </a:r>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2</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493340"/>
      </p:ext>
    </p:extLst>
  </p:cSld>
  <p:clrMapOvr>
    <a:masterClrMapping/>
  </p:clrMapOvr>
  <p:transition spd="slow">
    <p:push dir="u"/>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TANDARD">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676</TotalTime>
  <Words>1429</Words>
  <Application>Microsoft Macintosh PowerPoint</Application>
  <PresentationFormat>宽屏</PresentationFormat>
  <Paragraphs>127</Paragraphs>
  <Slides>26</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vt:i4>
      </vt:variant>
    </vt:vector>
  </HeadingPairs>
  <TitlesOfParts>
    <vt:vector size="33" baseType="lpstr">
      <vt:lpstr>等线</vt:lpstr>
      <vt:lpstr>Microsoft YaHei</vt:lpstr>
      <vt:lpstr>Microsoft YaHei</vt:lpstr>
      <vt:lpstr>微軟正黑體</vt:lpstr>
      <vt:lpstr>Arial</vt:lpstr>
      <vt:lpstr>Calibri</vt:lpstr>
      <vt:lpstr>Office 主题</vt:lpstr>
      <vt:lpstr>智能视频监控技术</vt:lpstr>
      <vt:lpstr>Pixel2Mesh: Generating 3D Mesh Models from Single RGB Images</vt:lpstr>
      <vt:lpstr>Introduction</vt:lpstr>
      <vt:lpstr>Introduction of Pixel2Mesh</vt:lpstr>
      <vt:lpstr>What is Pixel2Mesh?</vt:lpstr>
      <vt:lpstr>What is Pixel2Mesh?</vt:lpstr>
      <vt:lpstr>Why Pixel2Mesh?</vt:lpstr>
      <vt:lpstr>Contributions of Pixel2Mesh?</vt:lpstr>
      <vt:lpstr>Method </vt:lpstr>
      <vt:lpstr>Preliminary: Graph-based Convolution</vt:lpstr>
      <vt:lpstr>System Overview</vt:lpstr>
      <vt:lpstr>Initial ellipsoid</vt:lpstr>
      <vt:lpstr>Mesh deformation block</vt:lpstr>
      <vt:lpstr>Perceptual feature pooling layer</vt:lpstr>
      <vt:lpstr>Graph unpooling layer</vt:lpstr>
      <vt:lpstr>Losses</vt:lpstr>
      <vt:lpstr>Experiments</vt:lpstr>
      <vt:lpstr>Quantitative results——F1 score</vt:lpstr>
      <vt:lpstr>Quantitative results——CD and EMD</vt:lpstr>
      <vt:lpstr>EMD</vt:lpstr>
      <vt:lpstr>Qualitative results for ablation study</vt:lpstr>
      <vt:lpstr>Reconstructing Real-World images</vt:lpstr>
      <vt:lpstr>Conclusion</vt:lpstr>
      <vt:lpstr>Conclusion</vt:lpstr>
      <vt:lpstr>Conclusion</vt:lpstr>
      <vt:lpstr>PowerPoint 演示文稿</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Ryan Lee</dc:creator>
  <cp:lastModifiedBy>wen chao</cp:lastModifiedBy>
  <cp:revision>88</cp:revision>
  <dcterms:created xsi:type="dcterms:W3CDTF">2014-04-01T11:22:20Z</dcterms:created>
  <dcterms:modified xsi:type="dcterms:W3CDTF">2018-10-15T13:03:50Z</dcterms:modified>
</cp:coreProperties>
</file>